
<file path=[Content_Types].xml><?xml version="1.0" encoding="utf-8"?>
<Types xmlns="http://schemas.openxmlformats.org/package/2006/content-types">
  <Default Extension="jpeg" ContentType="image/jpeg"/>
  <Default Extension="jpg" ContentType="image/jpeg"/>
  <Default Extension="mid" ContentType="audio/mid"/>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256" r:id="rId3"/>
    <p:sldId id="257" r:id="rId4"/>
    <p:sldId id="258" r:id="rId5"/>
    <p:sldId id="261" r:id="rId6"/>
    <p:sldId id="270" r:id="rId7"/>
    <p:sldId id="278" r:id="rId8"/>
    <p:sldId id="275" r:id="rId9"/>
    <p:sldId id="259" r:id="rId10"/>
    <p:sldId id="293" r:id="rId11"/>
    <p:sldId id="294" r:id="rId12"/>
    <p:sldId id="295" r:id="rId13"/>
    <p:sldId id="296" r:id="rId14"/>
    <p:sldId id="304" r:id="rId15"/>
    <p:sldId id="297" r:id="rId16"/>
    <p:sldId id="298" r:id="rId17"/>
    <p:sldId id="299" r:id="rId18"/>
    <p:sldId id="300" r:id="rId19"/>
    <p:sldId id="301" r:id="rId20"/>
    <p:sldId id="262" r:id="rId21"/>
    <p:sldId id="303" r:id="rId22"/>
    <p:sldId id="285" r:id="rId23"/>
    <p:sldId id="263" r:id="rId24"/>
    <p:sldId id="305" r:id="rId25"/>
    <p:sldId id="267" r:id="rId26"/>
    <p:sldId id="306" r:id="rId27"/>
    <p:sldId id="307" r:id="rId28"/>
    <p:sldId id="308" r:id="rId29"/>
    <p:sldId id="265" r:id="rId30"/>
    <p:sldId id="292"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63" autoAdjust="0"/>
  </p:normalViewPr>
  <p:slideViewPr>
    <p:cSldViewPr snapToGrid="0">
      <p:cViewPr varScale="1">
        <p:scale>
          <a:sx n="41" d="100"/>
          <a:sy n="41" d="100"/>
        </p:scale>
        <p:origin x="2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AFA3F-DBBD-4330-B935-9A69BC4DEA17}" type="datetimeFigureOut">
              <a:rPr lang="zh-CN" altLang="en-US" smtClean="0"/>
              <a:t>2019/9/18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F9342-92E9-411C-9EC0-719D2751853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5F9342-92E9-411C-9EC0-719D2751853E}" type="slidenum">
              <a:rPr lang="zh-CN" altLang="en-US" smtClean="0"/>
              <a:t>19</a:t>
            </a:fld>
            <a:endParaRPr lang="zh-CN" altLang="en-US"/>
          </a:p>
        </p:txBody>
      </p:sp>
    </p:spTree>
    <p:extLst>
      <p:ext uri="{BB962C8B-B14F-4D97-AF65-F5344CB8AC3E}">
        <p14:creationId xmlns:p14="http://schemas.microsoft.com/office/powerpoint/2010/main" val="1900177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C03B2D9-D6ED-482C-A4C6-9405D483D244}"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E86348-C373-4FF6-BA48-460ABF22F6C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03B2D9-D6ED-482C-A4C6-9405D483D244}"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E86348-C373-4FF6-BA48-460ABF22F6C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03B2D9-D6ED-482C-A4C6-9405D483D244}"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E86348-C373-4FF6-BA48-460ABF22F6C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4CF0595-7F07-4EC0-B829-5CE9BA089F56}" type="datetimeFigureOut">
              <a:rPr lang="zh-CN" altLang="en-US" smtClean="0">
                <a:solidFill>
                  <a:prstClr val="black">
                    <a:tint val="75000"/>
                  </a:prstClr>
                </a:solidFill>
              </a:rPr>
              <a:t>2019/9/18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9274E5-6CAC-42D6-94B4-B1825005A29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4CF0595-7F07-4EC0-B829-5CE9BA089F56}" type="datetimeFigureOut">
              <a:rPr lang="zh-CN" altLang="en-US" smtClean="0">
                <a:solidFill>
                  <a:prstClr val="black">
                    <a:tint val="75000"/>
                  </a:prstClr>
                </a:solidFill>
              </a:rPr>
              <a:t>2019/9/18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9274E5-6CAC-42D6-94B4-B1825005A29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F9F3EC">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0191" t="55459" b="37862"/>
          <a:stretch>
            <a:fillRect/>
          </a:stretch>
        </p:blipFill>
        <p:spPr>
          <a:xfrm flipH="1">
            <a:off x="1161144" y="-29029"/>
            <a:ext cx="11030856" cy="82731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4CF0595-7F07-4EC0-B829-5CE9BA089F56}" type="datetimeFigureOut">
              <a:rPr lang="zh-CN" altLang="en-US" smtClean="0">
                <a:solidFill>
                  <a:prstClr val="black">
                    <a:tint val="75000"/>
                  </a:prstClr>
                </a:solidFill>
              </a:rPr>
              <a:t>2019/9/18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D9274E5-6CAC-42D6-94B4-B1825005A29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4CF0595-7F07-4EC0-B829-5CE9BA089F56}" type="datetimeFigureOut">
              <a:rPr lang="zh-CN" altLang="en-US" smtClean="0">
                <a:solidFill>
                  <a:prstClr val="black">
                    <a:tint val="75000"/>
                  </a:prstClr>
                </a:solidFill>
              </a:rPr>
              <a:t>2019/9/18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AD9274E5-6CAC-42D6-94B4-B1825005A29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4CF0595-7F07-4EC0-B829-5CE9BA089F56}" type="datetimeFigureOut">
              <a:rPr lang="zh-CN" altLang="en-US" smtClean="0">
                <a:solidFill>
                  <a:prstClr val="black">
                    <a:tint val="75000"/>
                  </a:prstClr>
                </a:solidFill>
              </a:rPr>
              <a:t>2019/9/18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D9274E5-6CAC-42D6-94B4-B1825005A29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4CF0595-7F07-4EC0-B829-5CE9BA089F56}" type="datetimeFigureOut">
              <a:rPr lang="zh-CN" altLang="en-US" smtClean="0">
                <a:solidFill>
                  <a:prstClr val="black">
                    <a:tint val="75000"/>
                  </a:prstClr>
                </a:solidFill>
              </a:rPr>
              <a:t>2019/9/18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AD9274E5-6CAC-42D6-94B4-B1825005A29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4CF0595-7F07-4EC0-B829-5CE9BA089F56}" type="datetimeFigureOut">
              <a:rPr lang="zh-CN" altLang="en-US" smtClean="0">
                <a:solidFill>
                  <a:prstClr val="black">
                    <a:tint val="75000"/>
                  </a:prstClr>
                </a:solidFill>
              </a:rPr>
              <a:t>2019/9/18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D9274E5-6CAC-42D6-94B4-B1825005A29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03B2D9-D6ED-482C-A4C6-9405D483D244}"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E86348-C373-4FF6-BA48-460ABF22F6C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4CF0595-7F07-4EC0-B829-5CE9BA089F56}" type="datetimeFigureOut">
              <a:rPr lang="zh-CN" altLang="en-US" smtClean="0">
                <a:solidFill>
                  <a:prstClr val="black">
                    <a:tint val="75000"/>
                  </a:prstClr>
                </a:solidFill>
              </a:rPr>
              <a:t>2019/9/18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D9274E5-6CAC-42D6-94B4-B1825005A29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4CF0595-7F07-4EC0-B829-5CE9BA089F56}" type="datetimeFigureOut">
              <a:rPr lang="zh-CN" altLang="en-US" smtClean="0">
                <a:solidFill>
                  <a:prstClr val="black">
                    <a:tint val="75000"/>
                  </a:prstClr>
                </a:solidFill>
              </a:rPr>
              <a:t>2019/9/18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9274E5-6CAC-42D6-94B4-B1825005A29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4CF0595-7F07-4EC0-B829-5CE9BA089F56}" type="datetimeFigureOut">
              <a:rPr lang="zh-CN" altLang="en-US" smtClean="0">
                <a:solidFill>
                  <a:prstClr val="black">
                    <a:tint val="75000"/>
                  </a:prstClr>
                </a:solidFill>
              </a:rPr>
              <a:t>2019/9/18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9274E5-6CAC-42D6-94B4-B1825005A29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grayscl/>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t="1" r="32534" b="42873"/>
          <a:stretch>
            <a:fillRect/>
          </a:stretch>
        </p:blipFill>
        <p:spPr>
          <a:xfrm>
            <a:off x="0" y="0"/>
            <a:ext cx="12192000" cy="6877050"/>
          </a:xfrm>
          <a:prstGeom prst="rect">
            <a:avLst/>
          </a:prstGeom>
        </p:spPr>
      </p:pic>
      <p:sp>
        <p:nvSpPr>
          <p:cNvPr id="7" name="矩形 6"/>
          <p:cNvSpPr/>
          <p:nvPr userDrawn="1"/>
        </p:nvSpPr>
        <p:spPr>
          <a:xfrm>
            <a:off x="0" y="0"/>
            <a:ext cx="12249148" cy="6896100"/>
          </a:xfrm>
          <a:prstGeom prst="rect">
            <a:avLst/>
          </a:prstGeom>
          <a:gradFill flip="none" rotWithShape="1">
            <a:gsLst>
              <a:gs pos="0">
                <a:schemeClr val="bg1">
                  <a:alpha val="86000"/>
                </a:schemeClr>
              </a:gs>
              <a:gs pos="100000">
                <a:schemeClr val="bg1">
                  <a:alpha val="83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userDrawn="1"/>
        </p:nvSpPr>
        <p:spPr>
          <a:xfrm>
            <a:off x="-8836" y="659677"/>
            <a:ext cx="1016122" cy="149679"/>
          </a:xfrm>
          <a:prstGeom prst="rect">
            <a:avLst/>
          </a:prstGeom>
          <a:solidFill>
            <a:srgbClr val="A0C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990390" y="668364"/>
            <a:ext cx="2819448" cy="0"/>
          </a:xfrm>
          <a:prstGeom prst="line">
            <a:avLst/>
          </a:prstGeom>
          <a:ln w="19050">
            <a:solidFill>
              <a:srgbClr val="A0C16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grayscl/>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t="1" r="32534" b="42873"/>
          <a:stretch>
            <a:fillRect/>
          </a:stretch>
        </p:blipFill>
        <p:spPr>
          <a:xfrm>
            <a:off x="0" y="0"/>
            <a:ext cx="12192000" cy="6877050"/>
          </a:xfrm>
          <a:prstGeom prst="rect">
            <a:avLst/>
          </a:prstGeom>
        </p:spPr>
      </p:pic>
      <p:sp>
        <p:nvSpPr>
          <p:cNvPr id="7" name="矩形 6"/>
          <p:cNvSpPr/>
          <p:nvPr userDrawn="1"/>
        </p:nvSpPr>
        <p:spPr>
          <a:xfrm>
            <a:off x="0" y="0"/>
            <a:ext cx="12249148" cy="6896100"/>
          </a:xfrm>
          <a:prstGeom prst="rect">
            <a:avLst/>
          </a:prstGeom>
          <a:gradFill flip="none" rotWithShape="1">
            <a:gsLst>
              <a:gs pos="0">
                <a:schemeClr val="bg1">
                  <a:alpha val="86000"/>
                </a:schemeClr>
              </a:gs>
              <a:gs pos="100000">
                <a:schemeClr val="bg1">
                  <a:alpha val="83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userDrawn="1"/>
        </p:nvSpPr>
        <p:spPr>
          <a:xfrm>
            <a:off x="-8836" y="659677"/>
            <a:ext cx="1016122" cy="149679"/>
          </a:xfrm>
          <a:prstGeom prst="rect">
            <a:avLst/>
          </a:prstGeom>
          <a:solidFill>
            <a:srgbClr val="00A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990390" y="668364"/>
            <a:ext cx="2819448" cy="0"/>
          </a:xfrm>
          <a:prstGeom prst="line">
            <a:avLst/>
          </a:prstGeom>
          <a:ln w="19050">
            <a:solidFill>
              <a:srgbClr val="00AD9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grayscl/>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t="1" r="32534" b="42873"/>
          <a:stretch>
            <a:fillRect/>
          </a:stretch>
        </p:blipFill>
        <p:spPr>
          <a:xfrm>
            <a:off x="0" y="0"/>
            <a:ext cx="12192000" cy="6877050"/>
          </a:xfrm>
          <a:prstGeom prst="rect">
            <a:avLst/>
          </a:prstGeom>
        </p:spPr>
      </p:pic>
      <p:sp>
        <p:nvSpPr>
          <p:cNvPr id="7" name="矩形 6"/>
          <p:cNvSpPr/>
          <p:nvPr userDrawn="1"/>
        </p:nvSpPr>
        <p:spPr>
          <a:xfrm>
            <a:off x="0" y="-19050"/>
            <a:ext cx="12249148" cy="6896100"/>
          </a:xfrm>
          <a:prstGeom prst="rect">
            <a:avLst/>
          </a:prstGeom>
          <a:gradFill flip="none" rotWithShape="1">
            <a:gsLst>
              <a:gs pos="0">
                <a:schemeClr val="bg1">
                  <a:alpha val="86000"/>
                </a:schemeClr>
              </a:gs>
              <a:gs pos="100000">
                <a:schemeClr val="bg1">
                  <a:alpha val="83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userDrawn="1"/>
        </p:nvSpPr>
        <p:spPr>
          <a:xfrm>
            <a:off x="-8836" y="659677"/>
            <a:ext cx="1016122" cy="149679"/>
          </a:xfrm>
          <a:prstGeom prst="rect">
            <a:avLst/>
          </a:prstGeom>
          <a:solidFill>
            <a:srgbClr val="299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userDrawn="1"/>
        </p:nvCxnSpPr>
        <p:spPr>
          <a:xfrm>
            <a:off x="990390" y="668364"/>
            <a:ext cx="2819448" cy="0"/>
          </a:xfrm>
          <a:prstGeom prst="line">
            <a:avLst/>
          </a:prstGeom>
          <a:ln w="19050">
            <a:solidFill>
              <a:srgbClr val="2992C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C03B2D9-D6ED-482C-A4C6-9405D483D244}" type="datetimeFigureOut">
              <a:rPr lang="zh-CN" altLang="en-US" smtClean="0"/>
              <a:t>2019/9/18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E86348-C373-4FF6-BA48-460ABF22F6C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03B2D9-D6ED-482C-A4C6-9405D483D244}"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E86348-C373-4FF6-BA48-460ABF22F6C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03B2D9-D6ED-482C-A4C6-9405D483D244}" type="datetimeFigureOut">
              <a:rPr lang="zh-CN" altLang="en-US" smtClean="0"/>
              <a:t>2019/9/18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E86348-C373-4FF6-BA48-460ABF22F6C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03B2D9-D6ED-482C-A4C6-9405D483D244}" type="datetimeFigureOut">
              <a:rPr lang="zh-CN" altLang="en-US" smtClean="0"/>
              <a:t>2019/9/18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E86348-C373-4FF6-BA48-460ABF22F6C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03B2D9-D6ED-482C-A4C6-9405D483D244}" type="datetimeFigureOut">
              <a:rPr lang="zh-CN" altLang="en-US" smtClean="0"/>
              <a:t>2019/9/18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E86348-C373-4FF6-BA48-460ABF22F6C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C03B2D9-D6ED-482C-A4C6-9405D483D244}"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E86348-C373-4FF6-BA48-460ABF22F6C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C03B2D9-D6ED-482C-A4C6-9405D483D244}" type="datetimeFigureOut">
              <a:rPr lang="zh-CN" altLang="en-US" smtClean="0"/>
              <a:t>2019/9/18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E86348-C373-4FF6-BA48-460ABF22F6C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03B2D9-D6ED-482C-A4C6-9405D483D244}" type="datetimeFigureOut">
              <a:rPr lang="zh-CN" altLang="en-US" smtClean="0"/>
              <a:t>2019/9/18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E86348-C373-4FF6-BA48-460ABF22F6C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CF0595-7F07-4EC0-B829-5CE9BA089F56}" type="datetimeFigureOut">
              <a:rPr lang="zh-CN" altLang="en-US" smtClean="0">
                <a:solidFill>
                  <a:prstClr val="black">
                    <a:tint val="75000"/>
                  </a:prstClr>
                </a:solidFill>
              </a:rPr>
              <a:t>2019/9/18</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274E5-6CAC-42D6-94B4-B1825005A296}"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id"/><Relationship Id="rId1" Type="http://schemas.microsoft.com/office/2007/relationships/media" Target="../media/media1.mid"/><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hyperlink" Target="https://stackoverflow.com/questions/37007939/command-line-error-d8016-o2-and-rtc1-command-line-options-are-incompatibl" TargetMode="External"/><Relationship Id="rId3" Type="http://schemas.openxmlformats.org/officeDocument/2006/relationships/hyperlink" Target="https://blog.csdn.net/baidu_33604078/article/details/79091049" TargetMode="External"/><Relationship Id="rId7" Type="http://schemas.openxmlformats.org/officeDocument/2006/relationships/hyperlink" Target="https://docs.microsoft.com/zh-cn/previous-versions/visualstudio/visual-studio-2008/k1ack8f1(v=vs.90)" TargetMode="External"/><Relationship Id="rId2" Type="http://schemas.openxmlformats.org/officeDocument/2006/relationships/image" Target="../media/image24.png"/><Relationship Id="rId1" Type="http://schemas.openxmlformats.org/officeDocument/2006/relationships/slideLayout" Target="../slideLayouts/slideLayout14.xml"/><Relationship Id="rId6" Type="http://schemas.openxmlformats.org/officeDocument/2006/relationships/hyperlink" Target="https://blog.csdn.net/mmpire/article/details/620714" TargetMode="External"/><Relationship Id="rId5" Type="http://schemas.openxmlformats.org/officeDocument/2006/relationships/hyperlink" Target="https://baike.baidu.com/item/%E9%9D%99%E6%80%81%E9%93%BE%E6%8E%A5/4142691?fr=aladdin" TargetMode="External"/><Relationship Id="rId4" Type="http://schemas.openxmlformats.org/officeDocument/2006/relationships/hyperlink" Target="https://zh.cppreference.com/w/c/preprocessor"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矩形 261"/>
          <p:cNvSpPr/>
          <p:nvPr/>
        </p:nvSpPr>
        <p:spPr>
          <a:xfrm>
            <a:off x="0" y="0"/>
            <a:ext cx="12192000" cy="6858000"/>
          </a:xfrm>
          <a:prstGeom prst="rect">
            <a:avLst/>
          </a:prstGeom>
          <a:solidFill>
            <a:srgbClr val="F9F3EC">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56" name="图片 255"/>
          <p:cNvPicPr>
            <a:picLocks noChangeAspect="1"/>
          </p:cNvPicPr>
          <p:nvPr/>
        </p:nvPicPr>
        <p:blipFill rotWithShape="1">
          <a:blip r:embed="rId4" cstate="print">
            <a:extLst>
              <a:ext uri="{28A0092B-C50C-407E-A947-70E740481C1C}">
                <a14:useLocalDpi xmlns:a14="http://schemas.microsoft.com/office/drawing/2010/main" val="0"/>
              </a:ext>
            </a:extLst>
          </a:blip>
          <a:srcRect t="49539"/>
          <a:stretch>
            <a:fillRect/>
          </a:stretch>
        </p:blipFill>
        <p:spPr>
          <a:xfrm>
            <a:off x="-87084" y="-57151"/>
            <a:ext cx="12282672" cy="6251121"/>
          </a:xfrm>
          <a:prstGeom prst="rect">
            <a:avLst/>
          </a:prstGeom>
        </p:spPr>
      </p:pic>
      <p:pic>
        <p:nvPicPr>
          <p:cNvPr id="257" name="图片 256"/>
          <p:cNvPicPr>
            <a:picLocks noChangeAspect="1"/>
          </p:cNvPicPr>
          <p:nvPr/>
        </p:nvPicPr>
        <p:blipFill rotWithShape="1">
          <a:blip r:embed="rId4" cstate="print">
            <a:extLst>
              <a:ext uri="{28A0092B-C50C-407E-A947-70E740481C1C}">
                <a14:useLocalDpi xmlns:a14="http://schemas.microsoft.com/office/drawing/2010/main" val="0"/>
              </a:ext>
            </a:extLst>
          </a:blip>
          <a:srcRect t="49484"/>
          <a:stretch>
            <a:fillRect/>
          </a:stretch>
        </p:blipFill>
        <p:spPr>
          <a:xfrm rot="10800000">
            <a:off x="0" y="600074"/>
            <a:ext cx="12282672" cy="6257925"/>
          </a:xfrm>
          <a:prstGeom prst="rect">
            <a:avLst/>
          </a:prstGeom>
        </p:spPr>
      </p:pic>
      <p:sp>
        <p:nvSpPr>
          <p:cNvPr id="258" name="文本框 257"/>
          <p:cNvSpPr txBox="1"/>
          <p:nvPr/>
        </p:nvSpPr>
        <p:spPr>
          <a:xfrm>
            <a:off x="2247900" y="2898039"/>
            <a:ext cx="7696200" cy="1569660"/>
          </a:xfrm>
          <a:prstGeom prst="rect">
            <a:avLst/>
          </a:prstGeom>
          <a:noFill/>
        </p:spPr>
        <p:txBody>
          <a:bodyPr wrap="square" rtlCol="0">
            <a:spAutoFit/>
          </a:bodyPr>
          <a:lstStyle/>
          <a:p>
            <a:pPr algn="dist"/>
            <a:r>
              <a:rPr lang="zh-CN" altLang="en-US" sz="4800" b="1" dirty="0">
                <a:solidFill>
                  <a:srgbClr val="461B40"/>
                </a:solidFill>
                <a:latin typeface="微软雅黑" pitchFamily="34" charset="-122"/>
              </a:rPr>
              <a:t>“初识</a:t>
            </a:r>
            <a:r>
              <a:rPr lang="en-US" altLang="zh-CN" sz="4800" b="1" dirty="0">
                <a:solidFill>
                  <a:srgbClr val="461B40"/>
                </a:solidFill>
                <a:latin typeface="微软雅黑" pitchFamily="34" charset="-122"/>
              </a:rPr>
              <a:t>VC</a:t>
            </a:r>
            <a:r>
              <a:rPr lang="zh-CN" altLang="en-US" sz="4800" b="1" dirty="0">
                <a:solidFill>
                  <a:srgbClr val="461B40"/>
                </a:solidFill>
                <a:latin typeface="微软雅黑" pitchFamily="34" charset="-122"/>
              </a:rPr>
              <a:t>编译器”</a:t>
            </a:r>
          </a:p>
          <a:p>
            <a:pPr algn="ctr"/>
            <a:r>
              <a:rPr lang="zh-CN" altLang="en-US" sz="4800" b="1" dirty="0">
                <a:solidFill>
                  <a:srgbClr val="461B40"/>
                </a:solidFill>
                <a:latin typeface="微软雅黑" pitchFamily="34" charset="-122"/>
              </a:rPr>
              <a:t>调研汇报</a:t>
            </a:r>
          </a:p>
        </p:txBody>
      </p:sp>
      <p:grpSp>
        <p:nvGrpSpPr>
          <p:cNvPr id="263" name="组合 262"/>
          <p:cNvGrpSpPr/>
          <p:nvPr/>
        </p:nvGrpSpPr>
        <p:grpSpPr>
          <a:xfrm>
            <a:off x="4223662" y="4715170"/>
            <a:ext cx="3744676" cy="848149"/>
            <a:chOff x="4060846" y="3763965"/>
            <a:chExt cx="4081106" cy="893582"/>
          </a:xfrm>
        </p:grpSpPr>
        <p:sp>
          <p:nvSpPr>
            <p:cNvPr id="259" name="矩形 258"/>
            <p:cNvSpPr/>
            <p:nvPr/>
          </p:nvSpPr>
          <p:spPr>
            <a:xfrm>
              <a:off x="4060846" y="3763965"/>
              <a:ext cx="4081106" cy="863407"/>
            </a:xfrm>
            <a:prstGeom prst="rect">
              <a:avLst/>
            </a:prstGeom>
            <a:solidFill>
              <a:srgbClr val="A2B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文本框 259"/>
            <p:cNvSpPr txBox="1"/>
            <p:nvPr/>
          </p:nvSpPr>
          <p:spPr>
            <a:xfrm>
              <a:off x="5017733" y="3879315"/>
              <a:ext cx="2240030" cy="778232"/>
            </a:xfrm>
            <a:prstGeom prst="rect">
              <a:avLst/>
            </a:prstGeom>
            <a:noFill/>
          </p:spPr>
          <p:txBody>
            <a:bodyPr wrap="none" rtlCol="0">
              <a:spAutoFit/>
            </a:bodyPr>
            <a:lstStyle/>
            <a:p>
              <a:pPr algn="ctr"/>
              <a:r>
                <a:rPr lang="zh-CN" altLang="en-US" sz="1400" dirty="0">
                  <a:solidFill>
                    <a:prstClr val="white"/>
                  </a:solidFill>
                  <a:latin typeface="微软雅黑" pitchFamily="34" charset="-122"/>
                </a:rPr>
                <a:t>汇报人：皮春莹</a:t>
              </a:r>
              <a:r>
                <a:rPr lang="en-US" altLang="zh-CN" sz="1400" dirty="0">
                  <a:solidFill>
                    <a:prstClr val="white"/>
                  </a:solidFill>
                  <a:latin typeface="微软雅黑" pitchFamily="34" charset="-122"/>
                </a:rPr>
                <a:t> </a:t>
              </a:r>
            </a:p>
            <a:p>
              <a:pPr algn="ctr"/>
              <a:r>
                <a:rPr lang="zh-CN" altLang="en-US" sz="1400" dirty="0">
                  <a:solidFill>
                    <a:prstClr val="white"/>
                  </a:solidFill>
                  <a:latin typeface="微软雅黑" pitchFamily="34" charset="-122"/>
                </a:rPr>
                <a:t>学号：</a:t>
              </a:r>
              <a:r>
                <a:rPr lang="en-US" altLang="zh-CN" sz="1400" dirty="0">
                  <a:solidFill>
                    <a:prstClr val="white"/>
                  </a:solidFill>
                  <a:latin typeface="微软雅黑" pitchFamily="34" charset="-122"/>
                </a:rPr>
                <a:t>1711436 </a:t>
              </a:r>
            </a:p>
            <a:p>
              <a:pPr algn="ctr"/>
              <a:r>
                <a:rPr lang="en-US" altLang="zh-CN" sz="1400" dirty="0">
                  <a:solidFill>
                    <a:prstClr val="white"/>
                  </a:solidFill>
                  <a:latin typeface="微软雅黑" pitchFamily="34" charset="-122"/>
                </a:rPr>
                <a:t> </a:t>
              </a:r>
              <a:r>
                <a:rPr lang="zh-CN" altLang="en-US" sz="1400" dirty="0">
                  <a:solidFill>
                    <a:prstClr val="white"/>
                  </a:solidFill>
                  <a:latin typeface="微软雅黑" pitchFamily="34" charset="-122"/>
                </a:rPr>
                <a:t>日期：</a:t>
              </a:r>
              <a:r>
                <a:rPr lang="en-US" altLang="zh-CN" sz="1400" dirty="0">
                  <a:solidFill>
                    <a:prstClr val="white"/>
                  </a:solidFill>
                  <a:latin typeface="微软雅黑" pitchFamily="34" charset="-122"/>
                </a:rPr>
                <a:t>2019</a:t>
              </a:r>
              <a:r>
                <a:rPr lang="zh-CN" altLang="en-US" sz="1400" dirty="0">
                  <a:solidFill>
                    <a:prstClr val="white"/>
                  </a:solidFill>
                  <a:latin typeface="微软雅黑" pitchFamily="34" charset="-122"/>
                </a:rPr>
                <a:t>年</a:t>
              </a:r>
              <a:r>
                <a:rPr lang="en-US" altLang="zh-CN" sz="1400" dirty="0">
                  <a:solidFill>
                    <a:prstClr val="white"/>
                  </a:solidFill>
                  <a:latin typeface="微软雅黑" pitchFamily="34" charset="-122"/>
                </a:rPr>
                <a:t>9</a:t>
              </a:r>
              <a:r>
                <a:rPr lang="zh-CN" altLang="en-US" sz="1400" dirty="0">
                  <a:solidFill>
                    <a:prstClr val="white"/>
                  </a:solidFill>
                  <a:latin typeface="微软雅黑" pitchFamily="34" charset="-122"/>
                </a:rPr>
                <a:t>月</a:t>
              </a:r>
              <a:r>
                <a:rPr lang="en-US" altLang="zh-CN" sz="1400">
                  <a:solidFill>
                    <a:prstClr val="white"/>
                  </a:solidFill>
                  <a:latin typeface="微软雅黑" pitchFamily="34" charset="-122"/>
                </a:rPr>
                <a:t>19</a:t>
              </a:r>
              <a:r>
                <a:rPr lang="zh-CN" altLang="en-US" sz="1400">
                  <a:solidFill>
                    <a:prstClr val="white"/>
                  </a:solidFill>
                  <a:latin typeface="微软雅黑" pitchFamily="34" charset="-122"/>
                </a:rPr>
                <a:t>日</a:t>
              </a:r>
              <a:endParaRPr lang="zh-CN" altLang="en-US" sz="1400" dirty="0">
                <a:solidFill>
                  <a:prstClr val="white"/>
                </a:solidFill>
                <a:latin typeface="微软雅黑" pitchFamily="34" charset="-122"/>
              </a:endParaRPr>
            </a:p>
          </p:txBody>
        </p:sp>
      </p:grpSp>
      <p:pic>
        <p:nvPicPr>
          <p:cNvPr id="9" name="轻快sususus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6013" y="-6667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1000">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14:bounceEnd="41000">
                                          <p:cBhvr additive="base">
                                            <p:cTn id="7" dur="1000" fill="hold"/>
                                            <p:tgtEl>
                                              <p:spTgt spid="256"/>
                                            </p:tgtEl>
                                            <p:attrNameLst>
                                              <p:attrName>ppt_x</p:attrName>
                                            </p:attrNameLst>
                                          </p:cBhvr>
                                          <p:tavLst>
                                            <p:tav tm="0">
                                              <p:val>
                                                <p:strVal val="0-#ppt_w/2"/>
                                              </p:val>
                                            </p:tav>
                                            <p:tav tm="100000">
                                              <p:val>
                                                <p:strVal val="#ppt_x"/>
                                              </p:val>
                                            </p:tav>
                                          </p:tavLst>
                                        </p:anim>
                                        <p:anim calcmode="lin" valueType="num" p14:bounceEnd="41000">
                                          <p:cBhvr additive="base">
                                            <p:cTn id="8" dur="1000" fill="hold"/>
                                            <p:tgtEl>
                                              <p:spTgt spid="25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1000">
                                      <p:stCondLst>
                                        <p:cond delay="0"/>
                                      </p:stCondLst>
                                      <p:childTnLst>
                                        <p:set>
                                          <p:cBhvr>
                                            <p:cTn id="10" dur="1" fill="hold">
                                              <p:stCondLst>
                                                <p:cond delay="0"/>
                                              </p:stCondLst>
                                            </p:cTn>
                                            <p:tgtEl>
                                              <p:spTgt spid="257"/>
                                            </p:tgtEl>
                                            <p:attrNameLst>
                                              <p:attrName>style.visibility</p:attrName>
                                            </p:attrNameLst>
                                          </p:cBhvr>
                                          <p:to>
                                            <p:strVal val="visible"/>
                                          </p:to>
                                        </p:set>
                                        <p:anim calcmode="lin" valueType="num" p14:bounceEnd="41000">
                                          <p:cBhvr additive="base">
                                            <p:cTn id="11" dur="1000" fill="hold"/>
                                            <p:tgtEl>
                                              <p:spTgt spid="257"/>
                                            </p:tgtEl>
                                            <p:attrNameLst>
                                              <p:attrName>ppt_x</p:attrName>
                                            </p:attrNameLst>
                                          </p:cBhvr>
                                          <p:tavLst>
                                            <p:tav tm="0">
                                              <p:val>
                                                <p:strVal val="1+#ppt_w/2"/>
                                              </p:val>
                                            </p:tav>
                                            <p:tav tm="100000">
                                              <p:val>
                                                <p:strVal val="#ppt_x"/>
                                              </p:val>
                                            </p:tav>
                                          </p:tavLst>
                                        </p:anim>
                                        <p:anim calcmode="lin" valueType="num" p14:bounceEnd="41000">
                                          <p:cBhvr additive="base">
                                            <p:cTn id="12" dur="1000" fill="hold"/>
                                            <p:tgtEl>
                                              <p:spTgt spid="257"/>
                                            </p:tgtEl>
                                            <p:attrNameLst>
                                              <p:attrName>ppt_y</p:attrName>
                                            </p:attrNameLst>
                                          </p:cBhvr>
                                          <p:tavLst>
                                            <p:tav tm="0">
                                              <p:val>
                                                <p:strVal val="#ppt_y"/>
                                              </p:val>
                                            </p:tav>
                                            <p:tav tm="100000">
                                              <p:val>
                                                <p:strVal val="#ppt_y"/>
                                              </p:val>
                                            </p:tav>
                                          </p:tavLst>
                                        </p:anim>
                                      </p:childTnLst>
                                    </p:cTn>
                                  </p:par>
                                  <p:par>
                                    <p:cTn id="13" presetID="52" presetClass="entr" presetSubtype="0" fill="hold" grpId="0" nodeType="withEffect">
                                      <p:stCondLst>
                                        <p:cond delay="600"/>
                                      </p:stCondLst>
                                      <p:iterate type="lt">
                                        <p:tmPct val="10000"/>
                                      </p:iterate>
                                      <p:childTnLst>
                                        <p:set>
                                          <p:cBhvr>
                                            <p:cTn id="14" dur="1" fill="hold">
                                              <p:stCondLst>
                                                <p:cond delay="0"/>
                                              </p:stCondLst>
                                            </p:cTn>
                                            <p:tgtEl>
                                              <p:spTgt spid="258">
                                                <p:txEl>
                                                  <p:pRg st="0" end="0"/>
                                                </p:txEl>
                                              </p:spTgt>
                                            </p:tgtEl>
                                            <p:attrNameLst>
                                              <p:attrName>style.visibility</p:attrName>
                                            </p:attrNameLst>
                                          </p:cBhvr>
                                          <p:to>
                                            <p:strVal val="visible"/>
                                          </p:to>
                                        </p:set>
                                        <p:animScale>
                                          <p:cBhvr>
                                            <p:cTn id="15" dur="1000" decel="50000" fill="hold">
                                              <p:stCondLst>
                                                <p:cond delay="0"/>
                                              </p:stCondLst>
                                            </p:cTn>
                                            <p:tgtEl>
                                              <p:spTgt spid="258">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58">
                                                <p:txEl>
                                                  <p:pRg st="0" end="0"/>
                                                </p:txEl>
                                              </p:spTgt>
                                            </p:tgtEl>
                                            <p:attrNameLst>
                                              <p:attrName>ppt_x</p:attrName>
                                              <p:attrName>ppt_y</p:attrName>
                                            </p:attrNameLst>
                                          </p:cBhvr>
                                        </p:animMotion>
                                        <p:animEffect transition="in" filter="fade">
                                          <p:cBhvr>
                                            <p:cTn id="17" dur="1000"/>
                                            <p:tgtEl>
                                              <p:spTgt spid="258">
                                                <p:txEl>
                                                  <p:pRg st="0" end="0"/>
                                                </p:txEl>
                                              </p:spTgt>
                                            </p:tgtEl>
                                          </p:cBhvr>
                                        </p:animEffect>
                                      </p:childTnLst>
                                    </p:cTn>
                                  </p:par>
                                  <p:par>
                                    <p:cTn id="18" presetID="52" presetClass="entr" presetSubtype="0" fill="hold" grpId="0" nodeType="withEffect">
                                      <p:stCondLst>
                                        <p:cond delay="600"/>
                                      </p:stCondLst>
                                      <p:iterate type="lt">
                                        <p:tmPct val="10000"/>
                                      </p:iterate>
                                      <p:childTnLst>
                                        <p:set>
                                          <p:cBhvr>
                                            <p:cTn id="19" dur="1" fill="hold">
                                              <p:stCondLst>
                                                <p:cond delay="0"/>
                                              </p:stCondLst>
                                            </p:cTn>
                                            <p:tgtEl>
                                              <p:spTgt spid="258">
                                                <p:txEl>
                                                  <p:pRg st="1" end="1"/>
                                                </p:txEl>
                                              </p:spTgt>
                                            </p:tgtEl>
                                            <p:attrNameLst>
                                              <p:attrName>style.visibility</p:attrName>
                                            </p:attrNameLst>
                                          </p:cBhvr>
                                          <p:to>
                                            <p:strVal val="visible"/>
                                          </p:to>
                                        </p:set>
                                        <p:animScale>
                                          <p:cBhvr>
                                            <p:cTn id="20" dur="1000" decel="50000" fill="hold">
                                              <p:stCondLst>
                                                <p:cond delay="0"/>
                                              </p:stCondLst>
                                            </p:cTn>
                                            <p:tgtEl>
                                              <p:spTgt spid="258">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58">
                                                <p:txEl>
                                                  <p:pRg st="1" end="1"/>
                                                </p:txEl>
                                              </p:spTgt>
                                            </p:tgtEl>
                                            <p:attrNameLst>
                                              <p:attrName>ppt_x</p:attrName>
                                              <p:attrName>ppt_y</p:attrName>
                                            </p:attrNameLst>
                                          </p:cBhvr>
                                        </p:animMotion>
                                        <p:animEffect transition="in" filter="fade">
                                          <p:cBhvr>
                                            <p:cTn id="22" dur="1000"/>
                                            <p:tgtEl>
                                              <p:spTgt spid="258">
                                                <p:txEl>
                                                  <p:pRg st="1" end="1"/>
                                                </p:txEl>
                                              </p:spTgt>
                                            </p:tgtEl>
                                          </p:cBhvr>
                                        </p:animEffect>
                                      </p:childTnLst>
                                    </p:cTn>
                                  </p:par>
                                  <p:par>
                                    <p:cTn id="23" presetID="10" presetClass="entr" presetSubtype="0" fill="hold" nodeType="withEffect">
                                      <p:stCondLst>
                                        <p:cond delay="1100"/>
                                      </p:stCondLst>
                                      <p:childTnLst>
                                        <p:set>
                                          <p:cBhvr>
                                            <p:cTn id="24" dur="1" fill="hold">
                                              <p:stCondLst>
                                                <p:cond delay="0"/>
                                              </p:stCondLst>
                                            </p:cTn>
                                            <p:tgtEl>
                                              <p:spTgt spid="263"/>
                                            </p:tgtEl>
                                            <p:attrNameLst>
                                              <p:attrName>style.visibility</p:attrName>
                                            </p:attrNameLst>
                                          </p:cBhvr>
                                          <p:to>
                                            <p:strVal val="visible"/>
                                          </p:to>
                                        </p:set>
                                        <p:animEffect transition="in" filter="fade">
                                          <p:cBhvr>
                                            <p:cTn id="25" dur="900"/>
                                            <p:tgtEl>
                                              <p:spTgt spid="263"/>
                                            </p:tgtEl>
                                          </p:cBhvr>
                                        </p:animEffect>
                                      </p:childTnLst>
                                    </p:cTn>
                                  </p:par>
                                  <p:par>
                                    <p:cTn id="26" presetID="1" presetClass="mediacall" presetSubtype="0" fill="hold" nodeType="withEffect">
                                      <p:stCondLst>
                                        <p:cond delay="0"/>
                                      </p:stCondLst>
                                      <p:childTnLst>
                                        <p:cmd type="call" cmd="playFrom(0.0)">
                                          <p:cBhvr>
                                            <p:cTn id="27"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8" repeatCount="indefinite" fill="hold" display="0">
                      <p:stCondLst>
                        <p:cond delay="indefinite"/>
                      </p:stCondLst>
                      <p:endCondLst>
                        <p:cond evt="onStopAudio" delay="0">
                          <p:tgtEl>
                            <p:sldTgt/>
                          </p:tgtEl>
                        </p:cond>
                      </p:endCondLst>
                    </p:cTn>
                    <p:tgtEl>
                      <p:spTgt spid="9"/>
                    </p:tgtEl>
                  </p:cMediaNode>
                </p:audio>
              </p:childTnLst>
            </p:cTn>
          </p:par>
        </p:tnLst>
        <p:bldLst>
          <p:bldP spid="258"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1000" fill="hold"/>
                                            <p:tgtEl>
                                              <p:spTgt spid="256"/>
                                            </p:tgtEl>
                                            <p:attrNameLst>
                                              <p:attrName>ppt_x</p:attrName>
                                            </p:attrNameLst>
                                          </p:cBhvr>
                                          <p:tavLst>
                                            <p:tav tm="0">
                                              <p:val>
                                                <p:strVal val="0-#ppt_w/2"/>
                                              </p:val>
                                            </p:tav>
                                            <p:tav tm="100000">
                                              <p:val>
                                                <p:strVal val="#ppt_x"/>
                                              </p:val>
                                            </p:tav>
                                          </p:tavLst>
                                        </p:anim>
                                        <p:anim calcmode="lin" valueType="num">
                                          <p:cBhvr additive="base">
                                            <p:cTn id="8" dur="1000" fill="hold"/>
                                            <p:tgtEl>
                                              <p:spTgt spid="25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7"/>
                                            </p:tgtEl>
                                            <p:attrNameLst>
                                              <p:attrName>style.visibility</p:attrName>
                                            </p:attrNameLst>
                                          </p:cBhvr>
                                          <p:to>
                                            <p:strVal val="visible"/>
                                          </p:to>
                                        </p:set>
                                        <p:anim calcmode="lin" valueType="num">
                                          <p:cBhvr additive="base">
                                            <p:cTn id="11" dur="1000" fill="hold"/>
                                            <p:tgtEl>
                                              <p:spTgt spid="257"/>
                                            </p:tgtEl>
                                            <p:attrNameLst>
                                              <p:attrName>ppt_x</p:attrName>
                                            </p:attrNameLst>
                                          </p:cBhvr>
                                          <p:tavLst>
                                            <p:tav tm="0">
                                              <p:val>
                                                <p:strVal val="1+#ppt_w/2"/>
                                              </p:val>
                                            </p:tav>
                                            <p:tav tm="100000">
                                              <p:val>
                                                <p:strVal val="#ppt_x"/>
                                              </p:val>
                                            </p:tav>
                                          </p:tavLst>
                                        </p:anim>
                                        <p:anim calcmode="lin" valueType="num">
                                          <p:cBhvr additive="base">
                                            <p:cTn id="12" dur="1000" fill="hold"/>
                                            <p:tgtEl>
                                              <p:spTgt spid="257"/>
                                            </p:tgtEl>
                                            <p:attrNameLst>
                                              <p:attrName>ppt_y</p:attrName>
                                            </p:attrNameLst>
                                          </p:cBhvr>
                                          <p:tavLst>
                                            <p:tav tm="0">
                                              <p:val>
                                                <p:strVal val="#ppt_y"/>
                                              </p:val>
                                            </p:tav>
                                            <p:tav tm="100000">
                                              <p:val>
                                                <p:strVal val="#ppt_y"/>
                                              </p:val>
                                            </p:tav>
                                          </p:tavLst>
                                        </p:anim>
                                      </p:childTnLst>
                                    </p:cTn>
                                  </p:par>
                                  <p:par>
                                    <p:cTn id="13" presetID="52" presetClass="entr" presetSubtype="0" fill="hold" grpId="0" nodeType="withEffect">
                                      <p:stCondLst>
                                        <p:cond delay="600"/>
                                      </p:stCondLst>
                                      <p:iterate type="lt">
                                        <p:tmPct val="10000"/>
                                      </p:iterate>
                                      <p:childTnLst>
                                        <p:set>
                                          <p:cBhvr>
                                            <p:cTn id="14" dur="1" fill="hold">
                                              <p:stCondLst>
                                                <p:cond delay="0"/>
                                              </p:stCondLst>
                                            </p:cTn>
                                            <p:tgtEl>
                                              <p:spTgt spid="258">
                                                <p:txEl>
                                                  <p:pRg st="0" end="0"/>
                                                </p:txEl>
                                              </p:spTgt>
                                            </p:tgtEl>
                                            <p:attrNameLst>
                                              <p:attrName>style.visibility</p:attrName>
                                            </p:attrNameLst>
                                          </p:cBhvr>
                                          <p:to>
                                            <p:strVal val="visible"/>
                                          </p:to>
                                        </p:set>
                                        <p:animScale>
                                          <p:cBhvr>
                                            <p:cTn id="15" dur="1000" decel="50000" fill="hold">
                                              <p:stCondLst>
                                                <p:cond delay="0"/>
                                              </p:stCondLst>
                                            </p:cTn>
                                            <p:tgtEl>
                                              <p:spTgt spid="258">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58">
                                                <p:txEl>
                                                  <p:pRg st="0" end="0"/>
                                                </p:txEl>
                                              </p:spTgt>
                                            </p:tgtEl>
                                            <p:attrNameLst>
                                              <p:attrName>ppt_x</p:attrName>
                                              <p:attrName>ppt_y</p:attrName>
                                            </p:attrNameLst>
                                          </p:cBhvr>
                                        </p:animMotion>
                                        <p:animEffect transition="in" filter="fade">
                                          <p:cBhvr>
                                            <p:cTn id="17" dur="1000"/>
                                            <p:tgtEl>
                                              <p:spTgt spid="258">
                                                <p:txEl>
                                                  <p:pRg st="0" end="0"/>
                                                </p:txEl>
                                              </p:spTgt>
                                            </p:tgtEl>
                                          </p:cBhvr>
                                        </p:animEffect>
                                      </p:childTnLst>
                                    </p:cTn>
                                  </p:par>
                                  <p:par>
                                    <p:cTn id="18" presetID="52" presetClass="entr" presetSubtype="0" fill="hold" grpId="0" nodeType="withEffect">
                                      <p:stCondLst>
                                        <p:cond delay="600"/>
                                      </p:stCondLst>
                                      <p:iterate type="lt">
                                        <p:tmPct val="10000"/>
                                      </p:iterate>
                                      <p:childTnLst>
                                        <p:set>
                                          <p:cBhvr>
                                            <p:cTn id="19" dur="1" fill="hold">
                                              <p:stCondLst>
                                                <p:cond delay="0"/>
                                              </p:stCondLst>
                                            </p:cTn>
                                            <p:tgtEl>
                                              <p:spTgt spid="258">
                                                <p:txEl>
                                                  <p:pRg st="1" end="1"/>
                                                </p:txEl>
                                              </p:spTgt>
                                            </p:tgtEl>
                                            <p:attrNameLst>
                                              <p:attrName>style.visibility</p:attrName>
                                            </p:attrNameLst>
                                          </p:cBhvr>
                                          <p:to>
                                            <p:strVal val="visible"/>
                                          </p:to>
                                        </p:set>
                                        <p:animScale>
                                          <p:cBhvr>
                                            <p:cTn id="20" dur="1000" decel="50000" fill="hold">
                                              <p:stCondLst>
                                                <p:cond delay="0"/>
                                              </p:stCondLst>
                                            </p:cTn>
                                            <p:tgtEl>
                                              <p:spTgt spid="258">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58">
                                                <p:txEl>
                                                  <p:pRg st="1" end="1"/>
                                                </p:txEl>
                                              </p:spTgt>
                                            </p:tgtEl>
                                            <p:attrNameLst>
                                              <p:attrName>ppt_x</p:attrName>
                                              <p:attrName>ppt_y</p:attrName>
                                            </p:attrNameLst>
                                          </p:cBhvr>
                                        </p:animMotion>
                                        <p:animEffect transition="in" filter="fade">
                                          <p:cBhvr>
                                            <p:cTn id="22" dur="1000"/>
                                            <p:tgtEl>
                                              <p:spTgt spid="258">
                                                <p:txEl>
                                                  <p:pRg st="1" end="1"/>
                                                </p:txEl>
                                              </p:spTgt>
                                            </p:tgtEl>
                                          </p:cBhvr>
                                        </p:animEffect>
                                      </p:childTnLst>
                                    </p:cTn>
                                  </p:par>
                                  <p:par>
                                    <p:cTn id="23" presetID="10" presetClass="entr" presetSubtype="0" fill="hold" nodeType="withEffect">
                                      <p:stCondLst>
                                        <p:cond delay="1100"/>
                                      </p:stCondLst>
                                      <p:childTnLst>
                                        <p:set>
                                          <p:cBhvr>
                                            <p:cTn id="24" dur="1" fill="hold">
                                              <p:stCondLst>
                                                <p:cond delay="0"/>
                                              </p:stCondLst>
                                            </p:cTn>
                                            <p:tgtEl>
                                              <p:spTgt spid="263"/>
                                            </p:tgtEl>
                                            <p:attrNameLst>
                                              <p:attrName>style.visibility</p:attrName>
                                            </p:attrNameLst>
                                          </p:cBhvr>
                                          <p:to>
                                            <p:strVal val="visible"/>
                                          </p:to>
                                        </p:set>
                                        <p:animEffect transition="in" filter="fade">
                                          <p:cBhvr>
                                            <p:cTn id="25" dur="900"/>
                                            <p:tgtEl>
                                              <p:spTgt spid="263"/>
                                            </p:tgtEl>
                                          </p:cBhvr>
                                        </p:animEffect>
                                      </p:childTnLst>
                                    </p:cTn>
                                  </p:par>
                                  <p:par>
                                    <p:cTn id="26" presetID="1" presetClass="mediacall" presetSubtype="0" fill="hold" nodeType="withEffect">
                                      <p:stCondLst>
                                        <p:cond delay="0"/>
                                      </p:stCondLst>
                                      <p:childTnLst>
                                        <p:cmd type="call" cmd="playFrom(0.0)">
                                          <p:cBhvr>
                                            <p:cTn id="27"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8" repeatCount="indefinite" fill="hold" display="0">
                      <p:stCondLst>
                        <p:cond delay="indefinite"/>
                      </p:stCondLst>
                      <p:endCondLst>
                        <p:cond evt="onStopAudio" delay="0">
                          <p:tgtEl>
                            <p:sldTgt/>
                          </p:tgtEl>
                        </p:cond>
                      </p:endCondLst>
                    </p:cTn>
                    <p:tgtEl>
                      <p:spTgt spid="9"/>
                    </p:tgtEl>
                  </p:cMediaNode>
                </p:audio>
              </p:childTnLst>
            </p:cTn>
          </p:par>
        </p:tnLst>
        <p:bldLst>
          <p:bldP spid="258" grpId="0"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844740" y="144846"/>
            <a:ext cx="1774845" cy="523220"/>
          </a:xfrm>
          <a:prstGeom prst="rect">
            <a:avLst/>
          </a:prstGeom>
          <a:noFill/>
        </p:spPr>
        <p:txBody>
          <a:bodyPr wrap="none" rtlCol="0">
            <a:spAutoFit/>
          </a:bodyPr>
          <a:lstStyle/>
          <a:p>
            <a:r>
              <a:rPr lang="zh-CN" altLang="en-US" sz="2800" b="1" spc="300" dirty="0">
                <a:solidFill>
                  <a:prstClr val="black">
                    <a:lumMod val="65000"/>
                    <a:lumOff val="35000"/>
                  </a:prstClr>
                </a:solidFill>
              </a:rPr>
              <a:t>预处理器</a:t>
            </a:r>
          </a:p>
        </p:txBody>
      </p:sp>
      <p:sp>
        <p:nvSpPr>
          <p:cNvPr id="2" name="文本框 1">
            <a:extLst>
              <a:ext uri="{FF2B5EF4-FFF2-40B4-BE49-F238E27FC236}">
                <a16:creationId xmlns:a16="http://schemas.microsoft.com/office/drawing/2014/main" id="{394A7894-281E-4BED-988E-246408A83273}"/>
              </a:ext>
            </a:extLst>
          </p:cNvPr>
          <p:cNvSpPr txBox="1"/>
          <p:nvPr/>
        </p:nvSpPr>
        <p:spPr>
          <a:xfrm>
            <a:off x="1270524" y="2476528"/>
            <a:ext cx="9872421" cy="2308324"/>
          </a:xfrm>
          <a:prstGeom prst="rect">
            <a:avLst/>
          </a:prstGeom>
          <a:noFill/>
        </p:spPr>
        <p:txBody>
          <a:bodyPr wrap="square" rtlCol="0">
            <a:spAutoFit/>
          </a:bodyPr>
          <a:lstStyle/>
          <a:p>
            <a:r>
              <a:rPr lang="zh-CN" altLang="zh-CN" dirty="0"/>
              <a:t>在</a:t>
            </a:r>
            <a:r>
              <a:rPr lang="en-US" altLang="zh-CN" dirty="0"/>
              <a:t>vs2017</a:t>
            </a:r>
            <a:r>
              <a:rPr lang="zh-CN" altLang="zh-CN" dirty="0"/>
              <a:t>中查看</a:t>
            </a:r>
            <a:r>
              <a:rPr lang="en-US" altLang="zh-CN" dirty="0"/>
              <a:t>C/C++</a:t>
            </a:r>
            <a:r>
              <a:rPr lang="zh-CN" altLang="zh-CN" dirty="0"/>
              <a:t>预处理后的文件，步骤如下：</a:t>
            </a:r>
            <a:endParaRPr lang="en-US" altLang="zh-CN" dirty="0"/>
          </a:p>
          <a:p>
            <a:endParaRPr lang="zh-CN" altLang="zh-CN" dirty="0"/>
          </a:p>
          <a:p>
            <a:pPr marL="342900" lvl="0" indent="-342900">
              <a:buFont typeface="+mj-lt"/>
              <a:buAutoNum type="arabicPeriod"/>
            </a:pPr>
            <a:r>
              <a:rPr lang="zh-CN" altLang="zh-CN" dirty="0"/>
              <a:t>右键工程</a:t>
            </a:r>
            <a:r>
              <a:rPr lang="en-US" altLang="zh-CN" dirty="0"/>
              <a:t>(</a:t>
            </a:r>
            <a:r>
              <a:rPr lang="zh-CN" altLang="zh-CN" dirty="0"/>
              <a:t>我的工程名为</a:t>
            </a:r>
            <a:r>
              <a:rPr lang="en-US" altLang="zh-CN" dirty="0"/>
              <a:t>compiler</a:t>
            </a:r>
            <a:r>
              <a:rPr lang="zh-CN" altLang="zh-CN" dirty="0"/>
              <a:t>），选择【属性】</a:t>
            </a:r>
            <a:r>
              <a:rPr lang="en-US" altLang="zh-CN" dirty="0"/>
              <a:t>,</a:t>
            </a:r>
            <a:r>
              <a:rPr lang="zh-CN" altLang="zh-CN" dirty="0"/>
              <a:t>在弹出的对话框中，选择【配置属性】</a:t>
            </a:r>
            <a:r>
              <a:rPr lang="en-US" altLang="zh-CN" dirty="0"/>
              <a:t>--&gt;</a:t>
            </a:r>
            <a:r>
              <a:rPr lang="zh-CN" altLang="zh-CN" dirty="0"/>
              <a:t>【</a:t>
            </a:r>
            <a:r>
              <a:rPr lang="en-US" altLang="zh-CN" dirty="0"/>
              <a:t>C/C++</a:t>
            </a:r>
            <a:r>
              <a:rPr lang="zh-CN" altLang="zh-CN" dirty="0"/>
              <a:t>】</a:t>
            </a:r>
            <a:r>
              <a:rPr lang="en-US" altLang="zh-CN" dirty="0"/>
              <a:t>--&gt;</a:t>
            </a:r>
            <a:r>
              <a:rPr lang="zh-CN" altLang="zh-CN" dirty="0"/>
              <a:t>【预处理器】，将【预处理到文件】该为【是】，应用，确认。</a:t>
            </a:r>
          </a:p>
          <a:p>
            <a:pPr marL="342900" lvl="0" indent="-342900">
              <a:buFont typeface="+mj-lt"/>
              <a:buAutoNum type="arabicPeriod"/>
            </a:pPr>
            <a:r>
              <a:rPr lang="zh-CN" altLang="zh-CN" dirty="0"/>
              <a:t>在</a:t>
            </a:r>
            <a:r>
              <a:rPr lang="en-US" altLang="zh-CN" dirty="0"/>
              <a:t>VS </a:t>
            </a:r>
            <a:r>
              <a:rPr lang="zh-CN" altLang="zh-CN" dirty="0"/>
              <a:t>的菜单栏中点击【生成】</a:t>
            </a:r>
            <a:r>
              <a:rPr lang="en-US" altLang="zh-CN" dirty="0"/>
              <a:t>--&gt;</a:t>
            </a:r>
            <a:r>
              <a:rPr lang="zh-CN" altLang="zh-CN" dirty="0"/>
              <a:t>【生成</a:t>
            </a:r>
            <a:r>
              <a:rPr lang="en-US" altLang="zh-CN" dirty="0"/>
              <a:t>compiler</a:t>
            </a:r>
            <a:r>
              <a:rPr lang="zh-CN" altLang="zh-CN" dirty="0"/>
              <a:t>】。</a:t>
            </a:r>
          </a:p>
          <a:p>
            <a:pPr marL="342900" lvl="0" indent="-342900">
              <a:buFont typeface="+mj-lt"/>
              <a:buAutoNum type="arabicPeriod"/>
            </a:pPr>
            <a:r>
              <a:rPr lang="zh-CN" altLang="zh-CN" dirty="0"/>
              <a:t>右键 【</a:t>
            </a:r>
            <a:r>
              <a:rPr lang="en-US" altLang="zh-CN" dirty="0"/>
              <a:t>compiler</a:t>
            </a:r>
            <a:r>
              <a:rPr lang="zh-CN" altLang="zh-CN" dirty="0"/>
              <a:t>】</a:t>
            </a:r>
            <a:r>
              <a:rPr lang="en-US" altLang="zh-CN" dirty="0"/>
              <a:t>---&gt;</a:t>
            </a:r>
            <a:r>
              <a:rPr lang="zh-CN" altLang="zh-CN" dirty="0"/>
              <a:t>【在文件资源管理器中打开文件夹】</a:t>
            </a:r>
            <a:r>
              <a:rPr lang="en-US" altLang="zh-CN" dirty="0"/>
              <a:t>---&gt; </a:t>
            </a:r>
            <a:r>
              <a:rPr lang="zh-CN" altLang="zh-CN" dirty="0"/>
              <a:t>在</a:t>
            </a:r>
            <a:r>
              <a:rPr lang="en-US" altLang="zh-CN" dirty="0"/>
              <a:t>Debug</a:t>
            </a:r>
            <a:r>
              <a:rPr lang="zh-CN" altLang="zh-CN" dirty="0"/>
              <a:t>目录下有个</a:t>
            </a:r>
            <a:r>
              <a:rPr lang="en-US" altLang="zh-CN" dirty="0" err="1"/>
              <a:t>main.i</a:t>
            </a:r>
            <a:r>
              <a:rPr lang="zh-CN" altLang="zh-CN" dirty="0"/>
              <a:t>文件，就是预处理后的文件。</a:t>
            </a:r>
          </a:p>
          <a:p>
            <a:pPr marL="342900" lvl="0" indent="-342900">
              <a:buFont typeface="+mj-lt"/>
              <a:buAutoNum type="arabicPeriod"/>
            </a:pPr>
            <a:r>
              <a:rPr lang="zh-CN" altLang="zh-CN" dirty="0"/>
              <a:t>如果最后要调试运行，需要把上述的改动再改回去，不然生成不了</a:t>
            </a:r>
            <a:r>
              <a:rPr lang="en-US" altLang="zh-CN" dirty="0"/>
              <a:t>obj</a:t>
            </a:r>
            <a:r>
              <a:rPr lang="zh-CN" altLang="zh-CN" dirty="0"/>
              <a:t>文件。</a:t>
            </a:r>
          </a:p>
        </p:txBody>
      </p:sp>
    </p:spTree>
    <p:extLst>
      <p:ext uri="{BB962C8B-B14F-4D97-AF65-F5344CB8AC3E}">
        <p14:creationId xmlns:p14="http://schemas.microsoft.com/office/powerpoint/2010/main" val="46853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844740" y="144846"/>
            <a:ext cx="1774845" cy="523220"/>
          </a:xfrm>
          <a:prstGeom prst="rect">
            <a:avLst/>
          </a:prstGeom>
          <a:noFill/>
        </p:spPr>
        <p:txBody>
          <a:bodyPr wrap="none" rtlCol="0">
            <a:spAutoFit/>
          </a:bodyPr>
          <a:lstStyle/>
          <a:p>
            <a:r>
              <a:rPr lang="zh-CN" altLang="en-US" sz="2800" b="1" spc="300" dirty="0">
                <a:solidFill>
                  <a:prstClr val="black">
                    <a:lumMod val="65000"/>
                    <a:lumOff val="35000"/>
                  </a:prstClr>
                </a:solidFill>
              </a:rPr>
              <a:t>预处理器</a:t>
            </a:r>
          </a:p>
        </p:txBody>
      </p:sp>
      <p:pic>
        <p:nvPicPr>
          <p:cNvPr id="3" name="图片 2">
            <a:extLst>
              <a:ext uri="{FF2B5EF4-FFF2-40B4-BE49-F238E27FC236}">
                <a16:creationId xmlns:a16="http://schemas.microsoft.com/office/drawing/2014/main" id="{D1E7C624-DBCA-4720-A387-F55A626E4A55}"/>
              </a:ext>
            </a:extLst>
          </p:cNvPr>
          <p:cNvPicPr/>
          <p:nvPr/>
        </p:nvPicPr>
        <p:blipFill>
          <a:blip r:embed="rId2"/>
          <a:stretch>
            <a:fillRect/>
          </a:stretch>
        </p:blipFill>
        <p:spPr>
          <a:xfrm>
            <a:off x="726905" y="874643"/>
            <a:ext cx="10742852" cy="5838511"/>
          </a:xfrm>
          <a:prstGeom prst="rect">
            <a:avLst/>
          </a:prstGeom>
        </p:spPr>
      </p:pic>
    </p:spTree>
    <p:extLst>
      <p:ext uri="{BB962C8B-B14F-4D97-AF65-F5344CB8AC3E}">
        <p14:creationId xmlns:p14="http://schemas.microsoft.com/office/powerpoint/2010/main" val="277225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844740" y="144846"/>
            <a:ext cx="1774845" cy="523220"/>
          </a:xfrm>
          <a:prstGeom prst="rect">
            <a:avLst/>
          </a:prstGeom>
          <a:noFill/>
        </p:spPr>
        <p:txBody>
          <a:bodyPr wrap="none" rtlCol="0">
            <a:spAutoFit/>
          </a:bodyPr>
          <a:lstStyle/>
          <a:p>
            <a:r>
              <a:rPr lang="zh-CN" altLang="en-US" sz="2800" b="1" spc="300" dirty="0">
                <a:solidFill>
                  <a:prstClr val="black">
                    <a:lumMod val="65000"/>
                    <a:lumOff val="35000"/>
                  </a:prstClr>
                </a:solidFill>
              </a:rPr>
              <a:t>预处理器</a:t>
            </a:r>
          </a:p>
        </p:txBody>
      </p:sp>
      <p:pic>
        <p:nvPicPr>
          <p:cNvPr id="3" name="图片 2">
            <a:extLst>
              <a:ext uri="{FF2B5EF4-FFF2-40B4-BE49-F238E27FC236}">
                <a16:creationId xmlns:a16="http://schemas.microsoft.com/office/drawing/2014/main" id="{8A5D7000-43C8-4B85-ACEC-4CA40056F711}"/>
              </a:ext>
            </a:extLst>
          </p:cNvPr>
          <p:cNvPicPr/>
          <p:nvPr/>
        </p:nvPicPr>
        <p:blipFill>
          <a:blip r:embed="rId2"/>
          <a:stretch>
            <a:fillRect/>
          </a:stretch>
        </p:blipFill>
        <p:spPr>
          <a:xfrm>
            <a:off x="218660" y="878884"/>
            <a:ext cx="11754679" cy="5834270"/>
          </a:xfrm>
          <a:prstGeom prst="rect">
            <a:avLst/>
          </a:prstGeom>
        </p:spPr>
      </p:pic>
      <p:sp>
        <p:nvSpPr>
          <p:cNvPr id="2" name="文本框 1">
            <a:extLst>
              <a:ext uri="{FF2B5EF4-FFF2-40B4-BE49-F238E27FC236}">
                <a16:creationId xmlns:a16="http://schemas.microsoft.com/office/drawing/2014/main" id="{DA80EED5-9882-45F3-8913-5825F3CBC2BB}"/>
              </a:ext>
            </a:extLst>
          </p:cNvPr>
          <p:cNvSpPr txBox="1"/>
          <p:nvPr/>
        </p:nvSpPr>
        <p:spPr>
          <a:xfrm>
            <a:off x="6811087" y="2568416"/>
            <a:ext cx="4253947" cy="1477328"/>
          </a:xfrm>
          <a:prstGeom prst="rect">
            <a:avLst/>
          </a:prstGeom>
          <a:noFill/>
        </p:spPr>
        <p:txBody>
          <a:bodyPr wrap="square" rtlCol="0">
            <a:spAutoFit/>
          </a:bodyPr>
          <a:lstStyle/>
          <a:p>
            <a:r>
              <a:rPr lang="en-US" altLang="zh-CN" dirty="0">
                <a:solidFill>
                  <a:srgbClr val="FFFF66"/>
                </a:solidFill>
              </a:rPr>
              <a:t>main.cpp</a:t>
            </a:r>
            <a:r>
              <a:rPr lang="zh-CN" altLang="zh-CN" dirty="0">
                <a:solidFill>
                  <a:srgbClr val="FFFF66"/>
                </a:solidFill>
              </a:rPr>
              <a:t>中第一行的</a:t>
            </a:r>
            <a:r>
              <a:rPr lang="en-US" altLang="zh-CN" dirty="0">
                <a:solidFill>
                  <a:srgbClr val="FFFF66"/>
                </a:solidFill>
              </a:rPr>
              <a:t>#include&lt;iostream&gt;</a:t>
            </a:r>
            <a:r>
              <a:rPr lang="zh-CN" altLang="en-US" dirty="0">
                <a:solidFill>
                  <a:srgbClr val="FFFF66"/>
                </a:solidFill>
              </a:rPr>
              <a:t>，</a:t>
            </a:r>
            <a:r>
              <a:rPr lang="zh-CN" altLang="zh-CN" dirty="0">
                <a:solidFill>
                  <a:srgbClr val="FFFF66"/>
                </a:solidFill>
              </a:rPr>
              <a:t>告诉预处理器读取系统头文件</a:t>
            </a:r>
            <a:r>
              <a:rPr lang="en-US" altLang="zh-CN" dirty="0">
                <a:solidFill>
                  <a:srgbClr val="FFFF66"/>
                </a:solidFill>
              </a:rPr>
              <a:t>iostream</a:t>
            </a:r>
            <a:r>
              <a:rPr lang="zh-CN" altLang="zh-CN" dirty="0">
                <a:solidFill>
                  <a:srgbClr val="FFFF66"/>
                </a:solidFill>
              </a:rPr>
              <a:t>的内容，并把它插入程序文本中</a:t>
            </a:r>
            <a:r>
              <a:rPr lang="zh-CN" altLang="en-US" dirty="0">
                <a:solidFill>
                  <a:srgbClr val="FFFF66"/>
                </a:solidFill>
              </a:rPr>
              <a:t>。而</a:t>
            </a:r>
            <a:r>
              <a:rPr lang="en-US" altLang="zh-CN" dirty="0">
                <a:solidFill>
                  <a:srgbClr val="FFFF66"/>
                </a:solidFill>
              </a:rPr>
              <a:t>iostream</a:t>
            </a:r>
            <a:r>
              <a:rPr lang="zh-CN" altLang="en-US" dirty="0">
                <a:solidFill>
                  <a:srgbClr val="FFFF66"/>
                </a:solidFill>
              </a:rPr>
              <a:t>实际上又引用了</a:t>
            </a:r>
            <a:r>
              <a:rPr lang="en-US" altLang="zh-CN" dirty="0" err="1">
                <a:solidFill>
                  <a:srgbClr val="FFFF66"/>
                </a:solidFill>
              </a:rPr>
              <a:t>istream</a:t>
            </a:r>
            <a:r>
              <a:rPr lang="zh-CN" altLang="en-US" dirty="0">
                <a:solidFill>
                  <a:srgbClr val="FFFF66"/>
                </a:solidFill>
              </a:rPr>
              <a:t>，</a:t>
            </a:r>
            <a:r>
              <a:rPr lang="en-US" altLang="zh-CN" dirty="0" err="1">
                <a:solidFill>
                  <a:srgbClr val="FFFF66"/>
                </a:solidFill>
              </a:rPr>
              <a:t>istream</a:t>
            </a:r>
            <a:r>
              <a:rPr lang="zh-CN" altLang="en-US" dirty="0">
                <a:solidFill>
                  <a:srgbClr val="FFFF66"/>
                </a:solidFill>
              </a:rPr>
              <a:t>引用了</a:t>
            </a:r>
            <a:r>
              <a:rPr lang="en-US" altLang="zh-CN" dirty="0" err="1">
                <a:solidFill>
                  <a:srgbClr val="FFFF66"/>
                </a:solidFill>
              </a:rPr>
              <a:t>ostream</a:t>
            </a:r>
            <a:r>
              <a:rPr lang="zh-CN" altLang="en-US" dirty="0">
                <a:solidFill>
                  <a:srgbClr val="FFFF66"/>
                </a:solidFill>
              </a:rPr>
              <a:t>，</a:t>
            </a:r>
            <a:r>
              <a:rPr lang="en-US" altLang="zh-CN" dirty="0" err="1">
                <a:solidFill>
                  <a:srgbClr val="FFFF66"/>
                </a:solidFill>
              </a:rPr>
              <a:t>ostream</a:t>
            </a:r>
            <a:r>
              <a:rPr lang="zh-CN" altLang="en-US" dirty="0">
                <a:solidFill>
                  <a:srgbClr val="FFFF66"/>
                </a:solidFill>
              </a:rPr>
              <a:t>引用了</a:t>
            </a:r>
            <a:r>
              <a:rPr lang="en-US" altLang="zh-CN" dirty="0" err="1">
                <a:solidFill>
                  <a:srgbClr val="FFFF66"/>
                </a:solidFill>
              </a:rPr>
              <a:t>ios</a:t>
            </a:r>
            <a:r>
              <a:rPr lang="en-US" altLang="zh-CN" dirty="0">
                <a:solidFill>
                  <a:srgbClr val="FFFF66"/>
                </a:solidFill>
              </a:rPr>
              <a:t>……</a:t>
            </a:r>
            <a:endParaRPr lang="zh-CN" altLang="en-US" dirty="0">
              <a:solidFill>
                <a:srgbClr val="FFFF66"/>
              </a:solidFill>
            </a:endParaRPr>
          </a:p>
        </p:txBody>
      </p:sp>
      <p:pic>
        <p:nvPicPr>
          <p:cNvPr id="5" name="图片 4">
            <a:extLst>
              <a:ext uri="{FF2B5EF4-FFF2-40B4-BE49-F238E27FC236}">
                <a16:creationId xmlns:a16="http://schemas.microsoft.com/office/drawing/2014/main" id="{65A6827E-F2DE-4579-BCD3-E5A2757163BA}"/>
              </a:ext>
            </a:extLst>
          </p:cNvPr>
          <p:cNvPicPr/>
          <p:nvPr/>
        </p:nvPicPr>
        <p:blipFill>
          <a:blip r:embed="rId3"/>
          <a:stretch>
            <a:fillRect/>
          </a:stretch>
        </p:blipFill>
        <p:spPr>
          <a:xfrm>
            <a:off x="2506717" y="4256562"/>
            <a:ext cx="9466622" cy="922536"/>
          </a:xfrm>
          <a:prstGeom prst="rect">
            <a:avLst/>
          </a:prstGeom>
        </p:spPr>
      </p:pic>
    </p:spTree>
    <p:extLst>
      <p:ext uri="{BB962C8B-B14F-4D97-AF65-F5344CB8AC3E}">
        <p14:creationId xmlns:p14="http://schemas.microsoft.com/office/powerpoint/2010/main" val="24560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844740" y="144846"/>
            <a:ext cx="1774845" cy="523220"/>
          </a:xfrm>
          <a:prstGeom prst="rect">
            <a:avLst/>
          </a:prstGeom>
          <a:noFill/>
        </p:spPr>
        <p:txBody>
          <a:bodyPr wrap="none" rtlCol="0">
            <a:spAutoFit/>
          </a:bodyPr>
          <a:lstStyle/>
          <a:p>
            <a:r>
              <a:rPr lang="zh-CN" altLang="en-US" sz="2800" b="1" spc="300" dirty="0">
                <a:solidFill>
                  <a:prstClr val="black">
                    <a:lumMod val="65000"/>
                    <a:lumOff val="35000"/>
                  </a:prstClr>
                </a:solidFill>
              </a:rPr>
              <a:t>预处理器</a:t>
            </a:r>
          </a:p>
        </p:txBody>
      </p:sp>
      <p:pic>
        <p:nvPicPr>
          <p:cNvPr id="4" name="图片 3">
            <a:extLst>
              <a:ext uri="{FF2B5EF4-FFF2-40B4-BE49-F238E27FC236}">
                <a16:creationId xmlns:a16="http://schemas.microsoft.com/office/drawing/2014/main" id="{B118AC50-5FB9-40A9-886F-1BE11F0FB919}"/>
              </a:ext>
            </a:extLst>
          </p:cNvPr>
          <p:cNvPicPr/>
          <p:nvPr/>
        </p:nvPicPr>
        <p:blipFill>
          <a:blip r:embed="rId2"/>
          <a:stretch>
            <a:fillRect/>
          </a:stretch>
        </p:blipFill>
        <p:spPr>
          <a:xfrm>
            <a:off x="534801" y="812912"/>
            <a:ext cx="10812459" cy="6045088"/>
          </a:xfrm>
          <a:prstGeom prst="rect">
            <a:avLst/>
          </a:prstGeom>
        </p:spPr>
      </p:pic>
      <p:sp>
        <p:nvSpPr>
          <p:cNvPr id="2" name="文本框 1">
            <a:extLst>
              <a:ext uri="{FF2B5EF4-FFF2-40B4-BE49-F238E27FC236}">
                <a16:creationId xmlns:a16="http://schemas.microsoft.com/office/drawing/2014/main" id="{966C75A1-CBC2-4160-96E9-037EBEB13D3A}"/>
              </a:ext>
            </a:extLst>
          </p:cNvPr>
          <p:cNvSpPr txBox="1"/>
          <p:nvPr/>
        </p:nvSpPr>
        <p:spPr>
          <a:xfrm>
            <a:off x="4169980" y="1300654"/>
            <a:ext cx="4800599" cy="369332"/>
          </a:xfrm>
          <a:prstGeom prst="rect">
            <a:avLst/>
          </a:prstGeom>
          <a:noFill/>
        </p:spPr>
        <p:txBody>
          <a:bodyPr wrap="square" rtlCol="0">
            <a:spAutoFit/>
          </a:bodyPr>
          <a:lstStyle/>
          <a:p>
            <a:r>
              <a:rPr lang="en-US" altLang="zh-CN" dirty="0">
                <a:solidFill>
                  <a:srgbClr val="FF0000"/>
                </a:solidFill>
              </a:rPr>
              <a:t>utility</a:t>
            </a:r>
            <a:r>
              <a:rPr lang="zh-CN" altLang="zh-CN" dirty="0">
                <a:solidFill>
                  <a:srgbClr val="FF0000"/>
                </a:solidFill>
              </a:rPr>
              <a:t>部分</a:t>
            </a:r>
            <a:r>
              <a:rPr lang="zh-CN" altLang="en-US" dirty="0">
                <a:solidFill>
                  <a:srgbClr val="FF0000"/>
                </a:solidFill>
              </a:rPr>
              <a:t>代码</a:t>
            </a:r>
            <a:r>
              <a:rPr lang="en-US" altLang="zh-CN" dirty="0">
                <a:solidFill>
                  <a:srgbClr val="FF0000"/>
                </a:solidFill>
              </a:rPr>
              <a:t>		</a:t>
            </a:r>
            <a:r>
              <a:rPr lang="en-US" altLang="zh-CN" dirty="0" err="1">
                <a:solidFill>
                  <a:srgbClr val="FF0000"/>
                </a:solidFill>
              </a:rPr>
              <a:t>main.i</a:t>
            </a:r>
            <a:r>
              <a:rPr lang="en-US" altLang="zh-CN" dirty="0">
                <a:solidFill>
                  <a:srgbClr val="FF0000"/>
                </a:solidFill>
              </a:rPr>
              <a:t> </a:t>
            </a:r>
            <a:r>
              <a:rPr lang="zh-CN" altLang="zh-CN" dirty="0">
                <a:solidFill>
                  <a:srgbClr val="FF0000"/>
                </a:solidFill>
              </a:rPr>
              <a:t>的部分代码</a:t>
            </a:r>
            <a:endParaRPr lang="zh-CN" altLang="en-US" dirty="0"/>
          </a:p>
        </p:txBody>
      </p:sp>
    </p:spTree>
    <p:extLst>
      <p:ext uri="{BB962C8B-B14F-4D97-AF65-F5344CB8AC3E}">
        <p14:creationId xmlns:p14="http://schemas.microsoft.com/office/powerpoint/2010/main" val="145411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844740" y="144846"/>
            <a:ext cx="1377300" cy="523220"/>
          </a:xfrm>
          <a:prstGeom prst="rect">
            <a:avLst/>
          </a:prstGeom>
          <a:noFill/>
        </p:spPr>
        <p:txBody>
          <a:bodyPr wrap="none" rtlCol="0">
            <a:spAutoFit/>
          </a:bodyPr>
          <a:lstStyle/>
          <a:p>
            <a:r>
              <a:rPr lang="zh-CN" altLang="en-US" sz="2800" b="1" spc="300" dirty="0">
                <a:solidFill>
                  <a:prstClr val="black">
                    <a:lumMod val="65000"/>
                    <a:lumOff val="35000"/>
                  </a:prstClr>
                </a:solidFill>
              </a:rPr>
              <a:t>编译器</a:t>
            </a:r>
          </a:p>
        </p:txBody>
      </p:sp>
      <p:sp>
        <p:nvSpPr>
          <p:cNvPr id="2" name="文本框 1">
            <a:extLst>
              <a:ext uri="{FF2B5EF4-FFF2-40B4-BE49-F238E27FC236}">
                <a16:creationId xmlns:a16="http://schemas.microsoft.com/office/drawing/2014/main" id="{390F8EF1-82F5-4357-8545-F0F36EF9AB4D}"/>
              </a:ext>
            </a:extLst>
          </p:cNvPr>
          <p:cNvSpPr txBox="1"/>
          <p:nvPr/>
        </p:nvSpPr>
        <p:spPr>
          <a:xfrm>
            <a:off x="1749287" y="2852530"/>
            <a:ext cx="8448261" cy="1477328"/>
          </a:xfrm>
          <a:prstGeom prst="rect">
            <a:avLst/>
          </a:prstGeom>
          <a:noFill/>
        </p:spPr>
        <p:txBody>
          <a:bodyPr wrap="square" rtlCol="0">
            <a:spAutoFit/>
          </a:bodyPr>
          <a:lstStyle/>
          <a:p>
            <a:r>
              <a:rPr lang="zh-CN" altLang="zh-CN" dirty="0"/>
              <a:t>编译器会将上</a:t>
            </a:r>
            <a:r>
              <a:rPr lang="zh-CN" altLang="en-US" dirty="0"/>
              <a:t>面</a:t>
            </a:r>
            <a:r>
              <a:rPr lang="zh-CN" altLang="zh-CN" dirty="0"/>
              <a:t>提到的</a:t>
            </a:r>
            <a:r>
              <a:rPr lang="en-US" altLang="zh-CN" dirty="0" err="1"/>
              <a:t>main.i</a:t>
            </a:r>
            <a:r>
              <a:rPr lang="zh-CN" altLang="zh-CN" dirty="0"/>
              <a:t>进一步翻译成保存汇编语言的文本，后缀为</a:t>
            </a:r>
            <a:r>
              <a:rPr lang="en-US" altLang="zh-CN" dirty="0"/>
              <a:t>.</a:t>
            </a:r>
            <a:r>
              <a:rPr lang="en-US" altLang="zh-CN" dirty="0" err="1"/>
              <a:t>asm</a:t>
            </a:r>
            <a:endParaRPr lang="en-US" altLang="zh-CN" dirty="0"/>
          </a:p>
          <a:p>
            <a:endParaRPr lang="zh-CN" altLang="zh-CN" dirty="0"/>
          </a:p>
          <a:p>
            <a:r>
              <a:rPr lang="zh-CN" altLang="zh-CN" dirty="0"/>
              <a:t>查看</a:t>
            </a:r>
            <a:r>
              <a:rPr lang="en-US" altLang="zh-CN" dirty="0"/>
              <a:t>C/C++</a:t>
            </a:r>
            <a:r>
              <a:rPr lang="zh-CN" altLang="zh-CN" dirty="0"/>
              <a:t>程序编译后的汇编代码，步骤如下：打开项目的属性页，选择“配置属性”</a:t>
            </a:r>
            <a:r>
              <a:rPr lang="en-US" altLang="zh-CN" dirty="0">
                <a:sym typeface="Wingdings" panose="05000000000000000000" pitchFamily="2" charset="2"/>
              </a:rPr>
              <a:t></a:t>
            </a:r>
            <a:r>
              <a:rPr lang="zh-CN" altLang="zh-CN" dirty="0"/>
              <a:t>“</a:t>
            </a:r>
            <a:r>
              <a:rPr lang="en-US" altLang="zh-CN" dirty="0"/>
              <a:t>C/C++</a:t>
            </a:r>
            <a:r>
              <a:rPr lang="zh-CN" altLang="zh-CN" dirty="0"/>
              <a:t>”</a:t>
            </a:r>
            <a:r>
              <a:rPr lang="en-US" altLang="zh-CN" dirty="0">
                <a:sym typeface="Wingdings" panose="05000000000000000000" pitchFamily="2" charset="2"/>
              </a:rPr>
              <a:t></a:t>
            </a:r>
            <a:r>
              <a:rPr lang="zh-CN" altLang="zh-CN" dirty="0"/>
              <a:t>“命令行”，在右下方“其它选项”中填写“</a:t>
            </a:r>
            <a:r>
              <a:rPr lang="en-US" altLang="zh-CN" dirty="0"/>
              <a:t>/FAs</a:t>
            </a:r>
            <a:r>
              <a:rPr lang="zh-CN" altLang="zh-CN" dirty="0"/>
              <a:t>”，然后重新生成工程，在工程目录中就会有对应的汇编代码文件。</a:t>
            </a:r>
          </a:p>
        </p:txBody>
      </p:sp>
    </p:spTree>
    <p:extLst>
      <p:ext uri="{BB962C8B-B14F-4D97-AF65-F5344CB8AC3E}">
        <p14:creationId xmlns:p14="http://schemas.microsoft.com/office/powerpoint/2010/main" val="2927015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844740" y="144846"/>
            <a:ext cx="1377300" cy="523220"/>
          </a:xfrm>
          <a:prstGeom prst="rect">
            <a:avLst/>
          </a:prstGeom>
          <a:noFill/>
        </p:spPr>
        <p:txBody>
          <a:bodyPr wrap="none" rtlCol="0">
            <a:spAutoFit/>
          </a:bodyPr>
          <a:lstStyle/>
          <a:p>
            <a:r>
              <a:rPr lang="zh-CN" altLang="en-US" sz="2800" b="1" spc="300" dirty="0">
                <a:solidFill>
                  <a:prstClr val="black">
                    <a:lumMod val="65000"/>
                    <a:lumOff val="35000"/>
                  </a:prstClr>
                </a:solidFill>
              </a:rPr>
              <a:t>编译器</a:t>
            </a:r>
          </a:p>
        </p:txBody>
      </p:sp>
      <p:pic>
        <p:nvPicPr>
          <p:cNvPr id="4" name="图片 3">
            <a:extLst>
              <a:ext uri="{FF2B5EF4-FFF2-40B4-BE49-F238E27FC236}">
                <a16:creationId xmlns:a16="http://schemas.microsoft.com/office/drawing/2014/main" id="{8E3D0C95-807E-4501-B1C1-541B6C44B996}"/>
              </a:ext>
            </a:extLst>
          </p:cNvPr>
          <p:cNvPicPr/>
          <p:nvPr/>
        </p:nvPicPr>
        <p:blipFill>
          <a:blip r:embed="rId2"/>
          <a:stretch>
            <a:fillRect/>
          </a:stretch>
        </p:blipFill>
        <p:spPr>
          <a:xfrm>
            <a:off x="844740" y="884582"/>
            <a:ext cx="10535393" cy="5828572"/>
          </a:xfrm>
          <a:prstGeom prst="rect">
            <a:avLst/>
          </a:prstGeom>
        </p:spPr>
      </p:pic>
    </p:spTree>
    <p:extLst>
      <p:ext uri="{BB962C8B-B14F-4D97-AF65-F5344CB8AC3E}">
        <p14:creationId xmlns:p14="http://schemas.microsoft.com/office/powerpoint/2010/main" val="404495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844740" y="144846"/>
            <a:ext cx="1377300" cy="523220"/>
          </a:xfrm>
          <a:prstGeom prst="rect">
            <a:avLst/>
          </a:prstGeom>
          <a:noFill/>
        </p:spPr>
        <p:txBody>
          <a:bodyPr wrap="none" rtlCol="0">
            <a:spAutoFit/>
          </a:bodyPr>
          <a:lstStyle/>
          <a:p>
            <a:r>
              <a:rPr lang="zh-CN" altLang="en-US" sz="2800" b="1" spc="300" dirty="0">
                <a:solidFill>
                  <a:prstClr val="black">
                    <a:lumMod val="65000"/>
                    <a:lumOff val="35000"/>
                  </a:prstClr>
                </a:solidFill>
              </a:rPr>
              <a:t>编译器</a:t>
            </a:r>
          </a:p>
        </p:txBody>
      </p:sp>
      <p:pic>
        <p:nvPicPr>
          <p:cNvPr id="4" name="图片 3">
            <a:extLst>
              <a:ext uri="{FF2B5EF4-FFF2-40B4-BE49-F238E27FC236}">
                <a16:creationId xmlns:a16="http://schemas.microsoft.com/office/drawing/2014/main" id="{AA1B4B0F-3EAC-469C-9FF2-B5CFF6BDB31C}"/>
              </a:ext>
            </a:extLst>
          </p:cNvPr>
          <p:cNvPicPr/>
          <p:nvPr/>
        </p:nvPicPr>
        <p:blipFill>
          <a:blip r:embed="rId2"/>
          <a:stretch>
            <a:fillRect/>
          </a:stretch>
        </p:blipFill>
        <p:spPr>
          <a:xfrm>
            <a:off x="2222040" y="834887"/>
            <a:ext cx="7504043" cy="5878267"/>
          </a:xfrm>
          <a:prstGeom prst="rect">
            <a:avLst/>
          </a:prstGeom>
        </p:spPr>
      </p:pic>
    </p:spTree>
    <p:extLst>
      <p:ext uri="{BB962C8B-B14F-4D97-AF65-F5344CB8AC3E}">
        <p14:creationId xmlns:p14="http://schemas.microsoft.com/office/powerpoint/2010/main" val="176027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844740" y="144846"/>
            <a:ext cx="1377300" cy="523220"/>
          </a:xfrm>
          <a:prstGeom prst="rect">
            <a:avLst/>
          </a:prstGeom>
          <a:noFill/>
        </p:spPr>
        <p:txBody>
          <a:bodyPr wrap="none" rtlCol="0">
            <a:spAutoFit/>
          </a:bodyPr>
          <a:lstStyle/>
          <a:p>
            <a:r>
              <a:rPr lang="zh-CN" altLang="en-US" sz="2800" b="1" spc="300" dirty="0">
                <a:solidFill>
                  <a:prstClr val="black">
                    <a:lumMod val="65000"/>
                    <a:lumOff val="35000"/>
                  </a:prstClr>
                </a:solidFill>
              </a:rPr>
              <a:t>编译器</a:t>
            </a:r>
          </a:p>
        </p:txBody>
      </p:sp>
      <p:pic>
        <p:nvPicPr>
          <p:cNvPr id="5" name="图片 4">
            <a:extLst>
              <a:ext uri="{FF2B5EF4-FFF2-40B4-BE49-F238E27FC236}">
                <a16:creationId xmlns:a16="http://schemas.microsoft.com/office/drawing/2014/main" id="{31FC62EB-9A09-464E-B07A-B7F2EF8C27F7}"/>
              </a:ext>
            </a:extLst>
          </p:cNvPr>
          <p:cNvPicPr/>
          <p:nvPr/>
        </p:nvPicPr>
        <p:blipFill>
          <a:blip r:embed="rId2"/>
          <a:stretch>
            <a:fillRect/>
          </a:stretch>
        </p:blipFill>
        <p:spPr>
          <a:xfrm>
            <a:off x="3657601" y="526774"/>
            <a:ext cx="4353338" cy="6256545"/>
          </a:xfrm>
          <a:prstGeom prst="rect">
            <a:avLst/>
          </a:prstGeom>
        </p:spPr>
      </p:pic>
    </p:spTree>
    <p:extLst>
      <p:ext uri="{BB962C8B-B14F-4D97-AF65-F5344CB8AC3E}">
        <p14:creationId xmlns:p14="http://schemas.microsoft.com/office/powerpoint/2010/main" val="118964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844740" y="144846"/>
            <a:ext cx="1377300" cy="523220"/>
          </a:xfrm>
          <a:prstGeom prst="rect">
            <a:avLst/>
          </a:prstGeom>
          <a:noFill/>
        </p:spPr>
        <p:txBody>
          <a:bodyPr wrap="none" rtlCol="0">
            <a:spAutoFit/>
          </a:bodyPr>
          <a:lstStyle/>
          <a:p>
            <a:r>
              <a:rPr lang="zh-CN" altLang="en-US" sz="2800" b="1" spc="300" dirty="0">
                <a:solidFill>
                  <a:prstClr val="black">
                    <a:lumMod val="65000"/>
                    <a:lumOff val="35000"/>
                  </a:prstClr>
                </a:solidFill>
              </a:rPr>
              <a:t>编译器</a:t>
            </a:r>
          </a:p>
        </p:txBody>
      </p:sp>
      <p:pic>
        <p:nvPicPr>
          <p:cNvPr id="5" name="图片 4">
            <a:extLst>
              <a:ext uri="{FF2B5EF4-FFF2-40B4-BE49-F238E27FC236}">
                <a16:creationId xmlns:a16="http://schemas.microsoft.com/office/drawing/2014/main" id="{9D15067B-E348-4BF7-AAA3-BBA7E49ABDE0}"/>
              </a:ext>
            </a:extLst>
          </p:cNvPr>
          <p:cNvPicPr/>
          <p:nvPr/>
        </p:nvPicPr>
        <p:blipFill>
          <a:blip r:embed="rId2"/>
          <a:stretch>
            <a:fillRect/>
          </a:stretch>
        </p:blipFill>
        <p:spPr>
          <a:xfrm>
            <a:off x="1560443" y="904461"/>
            <a:ext cx="8607287" cy="5953539"/>
          </a:xfrm>
          <a:prstGeom prst="rect">
            <a:avLst/>
          </a:prstGeom>
        </p:spPr>
      </p:pic>
    </p:spTree>
    <p:extLst>
      <p:ext uri="{BB962C8B-B14F-4D97-AF65-F5344CB8AC3E}">
        <p14:creationId xmlns:p14="http://schemas.microsoft.com/office/powerpoint/2010/main" val="17162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_1"/>
          <p:cNvSpPr txBox="1"/>
          <p:nvPr/>
        </p:nvSpPr>
        <p:spPr>
          <a:xfrm>
            <a:off x="844740" y="144846"/>
            <a:ext cx="1377300" cy="523220"/>
          </a:xfrm>
          <a:prstGeom prst="rect">
            <a:avLst/>
          </a:prstGeom>
          <a:noFill/>
        </p:spPr>
        <p:txBody>
          <a:bodyPr wrap="none" rtlCol="0">
            <a:spAutoFit/>
          </a:bodyPr>
          <a:lstStyle/>
          <a:p>
            <a:r>
              <a:rPr lang="zh-CN" altLang="en-US" sz="2800" b="1" spc="300" dirty="0">
                <a:solidFill>
                  <a:prstClr val="black">
                    <a:lumMod val="65000"/>
                    <a:lumOff val="35000"/>
                  </a:prstClr>
                </a:solidFill>
              </a:rPr>
              <a:t>汇编器</a:t>
            </a:r>
          </a:p>
        </p:txBody>
      </p:sp>
      <p:sp>
        <p:nvSpPr>
          <p:cNvPr id="44" name="文本框 43">
            <a:extLst>
              <a:ext uri="{FF2B5EF4-FFF2-40B4-BE49-F238E27FC236}">
                <a16:creationId xmlns:a16="http://schemas.microsoft.com/office/drawing/2014/main" id="{E424EB63-41DE-429A-8179-0124D4AE33C7}"/>
              </a:ext>
            </a:extLst>
          </p:cNvPr>
          <p:cNvSpPr txBox="1"/>
          <p:nvPr/>
        </p:nvSpPr>
        <p:spPr>
          <a:xfrm>
            <a:off x="1319070" y="2807518"/>
            <a:ext cx="3767279" cy="1477328"/>
          </a:xfrm>
          <a:prstGeom prst="rect">
            <a:avLst/>
          </a:prstGeom>
          <a:noFill/>
        </p:spPr>
        <p:txBody>
          <a:bodyPr wrap="square" rtlCol="0">
            <a:spAutoFit/>
          </a:bodyPr>
          <a:lstStyle/>
          <a:p>
            <a:r>
              <a:rPr lang="zh-CN" altLang="zh-CN" dirty="0"/>
              <a:t>汇编器会将上述的</a:t>
            </a:r>
            <a:r>
              <a:rPr lang="en-US" altLang="zh-CN" dirty="0"/>
              <a:t>main.asm</a:t>
            </a:r>
            <a:r>
              <a:rPr lang="zh-CN" altLang="zh-CN" dirty="0"/>
              <a:t>文件</a:t>
            </a:r>
            <a:endParaRPr lang="en-US" altLang="zh-CN" dirty="0"/>
          </a:p>
          <a:p>
            <a:r>
              <a:rPr lang="zh-CN" altLang="zh-CN" dirty="0"/>
              <a:t>翻译成机器语言指令，并把这些</a:t>
            </a:r>
            <a:endParaRPr lang="en-US" altLang="zh-CN" dirty="0"/>
          </a:p>
          <a:p>
            <a:r>
              <a:rPr lang="zh-CN" altLang="zh-CN" dirty="0"/>
              <a:t>指令打包可重定位目标程序的格</a:t>
            </a:r>
            <a:endParaRPr lang="en-US" altLang="zh-CN" dirty="0"/>
          </a:p>
          <a:p>
            <a:r>
              <a:rPr lang="zh-CN" altLang="zh-CN" dirty="0"/>
              <a:t>式，将结果保存在新生成的二进</a:t>
            </a:r>
            <a:endParaRPr lang="en-US" altLang="zh-CN" dirty="0"/>
          </a:p>
          <a:p>
            <a:r>
              <a:rPr lang="zh-CN" altLang="zh-CN" dirty="0"/>
              <a:t>制文件</a:t>
            </a:r>
            <a:r>
              <a:rPr lang="en-US" altLang="zh-CN" dirty="0"/>
              <a:t>main.obj</a:t>
            </a:r>
            <a:r>
              <a:rPr lang="zh-CN" altLang="zh-CN" dirty="0"/>
              <a:t>中</a:t>
            </a:r>
          </a:p>
        </p:txBody>
      </p:sp>
      <p:pic>
        <p:nvPicPr>
          <p:cNvPr id="46" name="图片 45">
            <a:extLst>
              <a:ext uri="{FF2B5EF4-FFF2-40B4-BE49-F238E27FC236}">
                <a16:creationId xmlns:a16="http://schemas.microsoft.com/office/drawing/2014/main" id="{30B545E7-659D-47AA-9494-2E0C60DAF42F}"/>
              </a:ext>
            </a:extLst>
          </p:cNvPr>
          <p:cNvPicPr/>
          <p:nvPr/>
        </p:nvPicPr>
        <p:blipFill>
          <a:blip r:embed="rId3"/>
          <a:stretch>
            <a:fillRect/>
          </a:stretch>
        </p:blipFill>
        <p:spPr>
          <a:xfrm>
            <a:off x="5726430" y="885311"/>
            <a:ext cx="6179820" cy="5766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9F3EC">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49484"/>
          <a:stretch>
            <a:fillRect/>
          </a:stretch>
        </p:blipFill>
        <p:spPr>
          <a:xfrm flipH="1">
            <a:off x="0" y="0"/>
            <a:ext cx="12282672" cy="6257925"/>
          </a:xfrm>
          <a:prstGeom prst="rect">
            <a:avLst/>
          </a:prstGeom>
        </p:spPr>
      </p:pic>
      <p:sp>
        <p:nvSpPr>
          <p:cNvPr id="7" name="椭圆 6"/>
          <p:cNvSpPr/>
          <p:nvPr/>
        </p:nvSpPr>
        <p:spPr>
          <a:xfrm>
            <a:off x="-1276399" y="713973"/>
            <a:ext cx="870857" cy="870857"/>
          </a:xfrm>
          <a:prstGeom prst="ellipse">
            <a:avLst/>
          </a:prstGeom>
          <a:solidFill>
            <a:srgbClr val="461B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rPr>
              <a:t>70,</a:t>
            </a:r>
          </a:p>
          <a:p>
            <a:pPr algn="ctr"/>
            <a:r>
              <a:rPr lang="en-US" altLang="zh-CN" sz="1200" dirty="0">
                <a:solidFill>
                  <a:prstClr val="white"/>
                </a:solidFill>
              </a:rPr>
              <a:t>27,</a:t>
            </a:r>
          </a:p>
          <a:p>
            <a:pPr algn="ctr"/>
            <a:r>
              <a:rPr lang="en-US" altLang="zh-CN" sz="1200" dirty="0">
                <a:solidFill>
                  <a:prstClr val="white"/>
                </a:solidFill>
              </a:rPr>
              <a:t>64</a:t>
            </a:r>
            <a:endParaRPr lang="zh-CN" altLang="en-US" sz="1200" dirty="0">
              <a:solidFill>
                <a:prstClr val="white"/>
              </a:solidFill>
            </a:endParaRPr>
          </a:p>
        </p:txBody>
      </p:sp>
      <p:sp>
        <p:nvSpPr>
          <p:cNvPr id="8" name="椭圆 7"/>
          <p:cNvSpPr/>
          <p:nvPr/>
        </p:nvSpPr>
        <p:spPr>
          <a:xfrm>
            <a:off x="-1276399" y="1802770"/>
            <a:ext cx="870857" cy="870857"/>
          </a:xfrm>
          <a:prstGeom prst="ellipse">
            <a:avLst/>
          </a:prstGeom>
          <a:solidFill>
            <a:srgbClr val="4636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rPr>
              <a:t>70,</a:t>
            </a:r>
          </a:p>
          <a:p>
            <a:pPr algn="ctr"/>
            <a:r>
              <a:rPr lang="en-US" altLang="zh-CN" sz="1200" dirty="0">
                <a:solidFill>
                  <a:prstClr val="white"/>
                </a:solidFill>
              </a:rPr>
              <a:t>54,</a:t>
            </a:r>
          </a:p>
          <a:p>
            <a:pPr algn="ctr"/>
            <a:r>
              <a:rPr lang="en-US" altLang="zh-CN" sz="1200" dirty="0">
                <a:solidFill>
                  <a:prstClr val="white"/>
                </a:solidFill>
              </a:rPr>
              <a:t>110</a:t>
            </a:r>
            <a:endParaRPr lang="zh-CN" altLang="en-US" sz="1200" dirty="0">
              <a:solidFill>
                <a:prstClr val="white"/>
              </a:solidFill>
            </a:endParaRPr>
          </a:p>
        </p:txBody>
      </p:sp>
      <p:sp>
        <p:nvSpPr>
          <p:cNvPr id="9" name="椭圆 8"/>
          <p:cNvSpPr/>
          <p:nvPr/>
        </p:nvSpPr>
        <p:spPr>
          <a:xfrm>
            <a:off x="-1276398" y="5069162"/>
            <a:ext cx="870857" cy="870857"/>
          </a:xfrm>
          <a:prstGeom prst="ellipse">
            <a:avLst/>
          </a:prstGeom>
          <a:solidFill>
            <a:srgbClr val="9EB0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rPr>
              <a:t>158,</a:t>
            </a:r>
          </a:p>
          <a:p>
            <a:pPr algn="ctr"/>
            <a:r>
              <a:rPr lang="en-US" altLang="zh-CN" sz="1200" dirty="0">
                <a:solidFill>
                  <a:prstClr val="white"/>
                </a:solidFill>
              </a:rPr>
              <a:t>176,</a:t>
            </a:r>
          </a:p>
          <a:p>
            <a:pPr algn="ctr"/>
            <a:r>
              <a:rPr lang="en-US" altLang="zh-CN" sz="1200" dirty="0">
                <a:solidFill>
                  <a:prstClr val="white"/>
                </a:solidFill>
              </a:rPr>
              <a:t>201</a:t>
            </a:r>
            <a:endParaRPr lang="zh-CN" altLang="en-US" sz="1200" dirty="0">
              <a:solidFill>
                <a:prstClr val="white"/>
              </a:solidFill>
            </a:endParaRPr>
          </a:p>
        </p:txBody>
      </p:sp>
      <p:sp>
        <p:nvSpPr>
          <p:cNvPr id="10" name="椭圆 9"/>
          <p:cNvSpPr/>
          <p:nvPr/>
        </p:nvSpPr>
        <p:spPr>
          <a:xfrm>
            <a:off x="-1276397" y="2891567"/>
            <a:ext cx="870857" cy="870857"/>
          </a:xfrm>
          <a:prstGeom prst="ellipse">
            <a:avLst/>
          </a:prstGeom>
          <a:solidFill>
            <a:srgbClr val="9F57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rPr>
              <a:t>159,</a:t>
            </a:r>
          </a:p>
          <a:p>
            <a:pPr algn="ctr"/>
            <a:r>
              <a:rPr lang="en-US" altLang="zh-CN" sz="1200" dirty="0">
                <a:solidFill>
                  <a:prstClr val="white"/>
                </a:solidFill>
              </a:rPr>
              <a:t>87,</a:t>
            </a:r>
          </a:p>
          <a:p>
            <a:pPr algn="ctr"/>
            <a:r>
              <a:rPr lang="en-US" altLang="zh-CN" sz="1200" dirty="0">
                <a:solidFill>
                  <a:prstClr val="white"/>
                </a:solidFill>
              </a:rPr>
              <a:t>117</a:t>
            </a:r>
            <a:endParaRPr lang="zh-CN" altLang="en-US" sz="1200" dirty="0">
              <a:solidFill>
                <a:prstClr val="white"/>
              </a:solidFill>
            </a:endParaRPr>
          </a:p>
        </p:txBody>
      </p:sp>
      <p:sp>
        <p:nvSpPr>
          <p:cNvPr id="11" name="椭圆 10"/>
          <p:cNvSpPr/>
          <p:nvPr/>
        </p:nvSpPr>
        <p:spPr>
          <a:xfrm>
            <a:off x="-1276397" y="3980364"/>
            <a:ext cx="870857" cy="870857"/>
          </a:xfrm>
          <a:prstGeom prst="ellipse">
            <a:avLst/>
          </a:prstGeom>
          <a:solidFill>
            <a:srgbClr val="6C48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rPr>
              <a:t>108,</a:t>
            </a:r>
          </a:p>
          <a:p>
            <a:pPr algn="ctr"/>
            <a:r>
              <a:rPr lang="en-US" altLang="zh-CN" sz="1200" dirty="0">
                <a:solidFill>
                  <a:prstClr val="white"/>
                </a:solidFill>
              </a:rPr>
              <a:t>72,</a:t>
            </a:r>
          </a:p>
          <a:p>
            <a:pPr algn="ctr"/>
            <a:r>
              <a:rPr lang="en-US" altLang="zh-CN" sz="1200" dirty="0">
                <a:solidFill>
                  <a:prstClr val="white"/>
                </a:solidFill>
              </a:rPr>
              <a:t>120</a:t>
            </a:r>
            <a:endParaRPr lang="zh-CN" altLang="en-US" sz="1200" dirty="0">
              <a:solidFill>
                <a:prstClr val="white"/>
              </a:solidFill>
            </a:endParaRPr>
          </a:p>
        </p:txBody>
      </p:sp>
      <p:grpSp>
        <p:nvGrpSpPr>
          <p:cNvPr id="19" name="组合 18"/>
          <p:cNvGrpSpPr/>
          <p:nvPr/>
        </p:nvGrpSpPr>
        <p:grpSpPr>
          <a:xfrm>
            <a:off x="1045910" y="3057426"/>
            <a:ext cx="936992" cy="854349"/>
            <a:chOff x="5405750" y="2755900"/>
            <a:chExt cx="1490349" cy="1358900"/>
          </a:xfrm>
        </p:grpSpPr>
        <p:sp>
          <p:nvSpPr>
            <p:cNvPr id="12" name="圆角矩形 11"/>
            <p:cNvSpPr/>
            <p:nvPr/>
          </p:nvSpPr>
          <p:spPr>
            <a:xfrm>
              <a:off x="5405750" y="2755900"/>
              <a:ext cx="1490349" cy="1358900"/>
            </a:xfrm>
            <a:prstGeom prst="roundRect">
              <a:avLst>
                <a:gd name="adj" fmla="val 629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nvGrpSpPr>
            <p:cNvPr id="13" name="组合 12"/>
            <p:cNvGrpSpPr/>
            <p:nvPr/>
          </p:nvGrpSpPr>
          <p:grpSpPr>
            <a:xfrm>
              <a:off x="5546097" y="2879103"/>
              <a:ext cx="1099796" cy="1099794"/>
              <a:chOff x="4439443" y="1652588"/>
              <a:chExt cx="464345" cy="464344"/>
            </a:xfrm>
            <a:solidFill>
              <a:schemeClr val="bg1"/>
            </a:solidFill>
          </p:grpSpPr>
          <p:sp>
            <p:nvSpPr>
              <p:cNvPr id="14" name="AutoShape 136"/>
              <p:cNvSpPr/>
              <p:nvPr/>
            </p:nvSpPr>
            <p:spPr bwMode="auto">
              <a:xfrm>
                <a:off x="4686300" y="1710532"/>
                <a:ext cx="152400" cy="152400"/>
              </a:xfrm>
              <a:custGeom>
                <a:avLst/>
                <a:gdLst/>
                <a:ahLst/>
                <a:cxnLst/>
                <a:rect l="0" t="0" r="r" b="b"/>
                <a:pathLst>
                  <a:path w="21600" h="21600">
                    <a:moveTo>
                      <a:pt x="19539" y="20579"/>
                    </a:moveTo>
                    <a:lnTo>
                      <a:pt x="19543" y="20579"/>
                    </a:lnTo>
                    <a:cubicBezTo>
                      <a:pt x="19547" y="21143"/>
                      <a:pt x="20005" y="21600"/>
                      <a:pt x="20571" y="21600"/>
                    </a:cubicBezTo>
                    <a:cubicBezTo>
                      <a:pt x="21138" y="21600"/>
                      <a:pt x="21600" y="21139"/>
                      <a:pt x="21600" y="20571"/>
                    </a:cubicBezTo>
                    <a:cubicBezTo>
                      <a:pt x="21600" y="20565"/>
                      <a:pt x="21596" y="20561"/>
                      <a:pt x="21596" y="20555"/>
                    </a:cubicBezTo>
                    <a:cubicBezTo>
                      <a:pt x="21584" y="9222"/>
                      <a:pt x="12411" y="41"/>
                      <a:pt x="1081" y="12"/>
                    </a:cubicBezTo>
                    <a:cubicBezTo>
                      <a:pt x="1065" y="10"/>
                      <a:pt x="1049" y="0"/>
                      <a:pt x="1029" y="0"/>
                    </a:cubicBezTo>
                    <a:cubicBezTo>
                      <a:pt x="458" y="0"/>
                      <a:pt x="0" y="461"/>
                      <a:pt x="0" y="1029"/>
                    </a:cubicBezTo>
                    <a:cubicBezTo>
                      <a:pt x="0" y="1594"/>
                      <a:pt x="458" y="2055"/>
                      <a:pt x="1025" y="2057"/>
                    </a:cubicBezTo>
                    <a:lnTo>
                      <a:pt x="1025" y="2065"/>
                    </a:lnTo>
                    <a:cubicBezTo>
                      <a:pt x="11234" y="2065"/>
                      <a:pt x="19539" y="10370"/>
                      <a:pt x="19539" y="20579"/>
                    </a:cubicBezTo>
                  </a:path>
                </a:pathLst>
              </a:custGeom>
              <a:grpFill/>
              <a:ln>
                <a:noFill/>
              </a:ln>
            </p:spPr>
            <p:txBody>
              <a:bodyPr lIns="0" tIns="0" rIns="0" bIns="0"/>
              <a:lstStyle/>
              <a:p>
                <a:endParaRPr lang="en-US" sz="900">
                  <a:solidFill>
                    <a:prstClr val="black"/>
                  </a:solidFill>
                </a:endParaRPr>
              </a:p>
            </p:txBody>
          </p:sp>
          <p:sp>
            <p:nvSpPr>
              <p:cNvPr id="15" name="AutoShape 137"/>
              <p:cNvSpPr/>
              <p:nvPr/>
            </p:nvSpPr>
            <p:spPr bwMode="auto">
              <a:xfrm>
                <a:off x="4439443" y="1652588"/>
                <a:ext cx="464344" cy="464344"/>
              </a:xfrm>
              <a:custGeom>
                <a:avLst/>
                <a:gdLst/>
                <a:ahLst/>
                <a:cxnLst/>
                <a:rect l="0" t="0" r="r" b="b"/>
                <a:pathLst>
                  <a:path w="21248" h="21600">
                    <a:moveTo>
                      <a:pt x="19869" y="17133"/>
                    </a:moveTo>
                    <a:cubicBezTo>
                      <a:pt x="19766" y="17387"/>
                      <a:pt x="19525" y="17550"/>
                      <a:pt x="19255" y="17550"/>
                    </a:cubicBezTo>
                    <a:lnTo>
                      <a:pt x="19058" y="17550"/>
                    </a:lnTo>
                    <a:lnTo>
                      <a:pt x="3984" y="2226"/>
                    </a:lnTo>
                    <a:lnTo>
                      <a:pt x="3984" y="2025"/>
                    </a:lnTo>
                    <a:cubicBezTo>
                      <a:pt x="3984" y="1751"/>
                      <a:pt x="4144" y="1507"/>
                      <a:pt x="4393" y="1401"/>
                    </a:cubicBezTo>
                    <a:cubicBezTo>
                      <a:pt x="4475" y="1367"/>
                      <a:pt x="4560" y="1350"/>
                      <a:pt x="4647" y="1350"/>
                    </a:cubicBezTo>
                    <a:cubicBezTo>
                      <a:pt x="4825" y="1350"/>
                      <a:pt x="4991" y="1420"/>
                      <a:pt x="5116" y="1547"/>
                    </a:cubicBezTo>
                    <a:lnTo>
                      <a:pt x="19725" y="16398"/>
                    </a:lnTo>
                    <a:cubicBezTo>
                      <a:pt x="19916" y="16592"/>
                      <a:pt x="19973" y="16880"/>
                      <a:pt x="19869" y="17133"/>
                    </a:cubicBezTo>
                    <a:moveTo>
                      <a:pt x="10121" y="17550"/>
                    </a:moveTo>
                    <a:cubicBezTo>
                      <a:pt x="10017" y="17550"/>
                      <a:pt x="9923" y="17587"/>
                      <a:pt x="9824" y="17610"/>
                    </a:cubicBezTo>
                    <a:lnTo>
                      <a:pt x="3924" y="11613"/>
                    </a:lnTo>
                    <a:cubicBezTo>
                      <a:pt x="3947" y="11513"/>
                      <a:pt x="3983" y="11416"/>
                      <a:pt x="3983" y="11312"/>
                    </a:cubicBezTo>
                    <a:lnTo>
                      <a:pt x="3984" y="3181"/>
                    </a:lnTo>
                    <a:lnTo>
                      <a:pt x="18119" y="17550"/>
                    </a:lnTo>
                    <a:cubicBezTo>
                      <a:pt x="18119" y="17550"/>
                      <a:pt x="10121" y="17550"/>
                      <a:pt x="10121" y="17550"/>
                    </a:cubicBezTo>
                    <a:close/>
                    <a:moveTo>
                      <a:pt x="9182" y="17946"/>
                    </a:moveTo>
                    <a:lnTo>
                      <a:pt x="7110" y="20052"/>
                    </a:lnTo>
                    <a:cubicBezTo>
                      <a:pt x="6940" y="20224"/>
                      <a:pt x="6743" y="20250"/>
                      <a:pt x="6640" y="20250"/>
                    </a:cubicBezTo>
                    <a:cubicBezTo>
                      <a:pt x="6538" y="20250"/>
                      <a:pt x="6339" y="20224"/>
                      <a:pt x="6171" y="20052"/>
                    </a:cubicBezTo>
                    <a:lnTo>
                      <a:pt x="1522" y="15327"/>
                    </a:lnTo>
                    <a:cubicBezTo>
                      <a:pt x="1353" y="15155"/>
                      <a:pt x="1328" y="14954"/>
                      <a:pt x="1328" y="14850"/>
                    </a:cubicBezTo>
                    <a:cubicBezTo>
                      <a:pt x="1328" y="14746"/>
                      <a:pt x="1353" y="14545"/>
                      <a:pt x="1522" y="14373"/>
                    </a:cubicBezTo>
                    <a:lnTo>
                      <a:pt x="3594" y="12266"/>
                    </a:lnTo>
                    <a:cubicBezTo>
                      <a:pt x="3600" y="12260"/>
                      <a:pt x="3602" y="12252"/>
                      <a:pt x="3608" y="12246"/>
                    </a:cubicBezTo>
                    <a:lnTo>
                      <a:pt x="9202" y="17933"/>
                    </a:lnTo>
                    <a:cubicBezTo>
                      <a:pt x="9197" y="17937"/>
                      <a:pt x="9187" y="17939"/>
                      <a:pt x="9182" y="17946"/>
                    </a:cubicBezTo>
                    <a:moveTo>
                      <a:pt x="6057" y="593"/>
                    </a:moveTo>
                    <a:cubicBezTo>
                      <a:pt x="5675" y="206"/>
                      <a:pt x="5166" y="0"/>
                      <a:pt x="4647" y="0"/>
                    </a:cubicBezTo>
                    <a:cubicBezTo>
                      <a:pt x="4391" y="0"/>
                      <a:pt x="4132" y="50"/>
                      <a:pt x="3886" y="155"/>
                    </a:cubicBezTo>
                    <a:cubicBezTo>
                      <a:pt x="3141" y="468"/>
                      <a:pt x="2656" y="1205"/>
                      <a:pt x="2656" y="2025"/>
                    </a:cubicBezTo>
                    <a:lnTo>
                      <a:pt x="2655" y="11312"/>
                    </a:lnTo>
                    <a:lnTo>
                      <a:pt x="583" y="13418"/>
                    </a:lnTo>
                    <a:cubicBezTo>
                      <a:pt x="-195" y="14209"/>
                      <a:pt x="-195" y="15491"/>
                      <a:pt x="583" y="16282"/>
                    </a:cubicBezTo>
                    <a:lnTo>
                      <a:pt x="5231" y="21007"/>
                    </a:lnTo>
                    <a:cubicBezTo>
                      <a:pt x="5621" y="21402"/>
                      <a:pt x="6131" y="21600"/>
                      <a:pt x="6640" y="21600"/>
                    </a:cubicBezTo>
                    <a:cubicBezTo>
                      <a:pt x="7150" y="21600"/>
                      <a:pt x="7660" y="21402"/>
                      <a:pt x="8049" y="21007"/>
                    </a:cubicBezTo>
                    <a:lnTo>
                      <a:pt x="10121" y="18900"/>
                    </a:lnTo>
                    <a:lnTo>
                      <a:pt x="19255" y="18900"/>
                    </a:lnTo>
                    <a:cubicBezTo>
                      <a:pt x="20062" y="18900"/>
                      <a:pt x="20788" y="18407"/>
                      <a:pt x="21096" y="17651"/>
                    </a:cubicBezTo>
                    <a:cubicBezTo>
                      <a:pt x="21405" y="16894"/>
                      <a:pt x="21234" y="16022"/>
                      <a:pt x="20664" y="15443"/>
                    </a:cubicBezTo>
                    <a:cubicBezTo>
                      <a:pt x="20664" y="15443"/>
                      <a:pt x="6057" y="593"/>
                      <a:pt x="6057" y="593"/>
                    </a:cubicBezTo>
                    <a:close/>
                    <a:moveTo>
                      <a:pt x="6057" y="593"/>
                    </a:moveTo>
                  </a:path>
                </a:pathLst>
              </a:custGeom>
              <a:grpFill/>
              <a:ln>
                <a:noFill/>
              </a:ln>
            </p:spPr>
            <p:txBody>
              <a:bodyPr lIns="0" tIns="0" rIns="0" bIns="0"/>
              <a:lstStyle/>
              <a:p>
                <a:endParaRPr lang="en-US" sz="900">
                  <a:solidFill>
                    <a:prstClr val="black"/>
                  </a:solidFill>
                </a:endParaRPr>
              </a:p>
            </p:txBody>
          </p:sp>
          <p:sp>
            <p:nvSpPr>
              <p:cNvPr id="16" name="AutoShape 138"/>
              <p:cNvSpPr/>
              <p:nvPr/>
            </p:nvSpPr>
            <p:spPr bwMode="auto">
              <a:xfrm>
                <a:off x="4686300" y="1652588"/>
                <a:ext cx="217488" cy="217488"/>
              </a:xfrm>
              <a:custGeom>
                <a:avLst/>
                <a:gdLst/>
                <a:ahLst/>
                <a:cxnLst/>
                <a:rect l="0" t="0" r="r" b="b"/>
                <a:pathLst>
                  <a:path w="21600" h="21600">
                    <a:moveTo>
                      <a:pt x="1437" y="2880"/>
                    </a:moveTo>
                    <a:lnTo>
                      <a:pt x="1437" y="2886"/>
                    </a:lnTo>
                    <a:cubicBezTo>
                      <a:pt x="10966" y="2886"/>
                      <a:pt x="18717" y="10638"/>
                      <a:pt x="18717" y="20166"/>
                    </a:cubicBezTo>
                    <a:lnTo>
                      <a:pt x="18720" y="20166"/>
                    </a:lnTo>
                    <a:cubicBezTo>
                      <a:pt x="18723" y="20959"/>
                      <a:pt x="19367" y="21600"/>
                      <a:pt x="20160" y="21600"/>
                    </a:cubicBezTo>
                    <a:cubicBezTo>
                      <a:pt x="20956" y="21600"/>
                      <a:pt x="21600" y="20957"/>
                      <a:pt x="21600" y="20160"/>
                    </a:cubicBezTo>
                    <a:cubicBezTo>
                      <a:pt x="21600" y="20156"/>
                      <a:pt x="21597" y="20153"/>
                      <a:pt x="21597" y="20149"/>
                    </a:cubicBezTo>
                    <a:cubicBezTo>
                      <a:pt x="21589" y="9034"/>
                      <a:pt x="12589" y="29"/>
                      <a:pt x="1477" y="8"/>
                    </a:cubicBezTo>
                    <a:cubicBezTo>
                      <a:pt x="1465" y="7"/>
                      <a:pt x="1454" y="0"/>
                      <a:pt x="1440" y="0"/>
                    </a:cubicBezTo>
                    <a:cubicBezTo>
                      <a:pt x="644" y="0"/>
                      <a:pt x="0" y="644"/>
                      <a:pt x="0" y="1440"/>
                    </a:cubicBezTo>
                    <a:cubicBezTo>
                      <a:pt x="0" y="2235"/>
                      <a:pt x="644" y="2879"/>
                      <a:pt x="1437" y="2880"/>
                    </a:cubicBezTo>
                  </a:path>
                </a:pathLst>
              </a:custGeom>
              <a:grpFill/>
              <a:ln>
                <a:noFill/>
              </a:ln>
            </p:spPr>
            <p:txBody>
              <a:bodyPr lIns="0" tIns="0" rIns="0" bIns="0"/>
              <a:lstStyle/>
              <a:p>
                <a:endParaRPr lang="en-US" sz="900">
                  <a:solidFill>
                    <a:prstClr val="black"/>
                  </a:solidFill>
                </a:endParaRPr>
              </a:p>
            </p:txBody>
          </p:sp>
        </p:grpSp>
      </p:grpSp>
      <p:sp>
        <p:nvSpPr>
          <p:cNvPr id="17" name="文本框 16"/>
          <p:cNvSpPr txBox="1"/>
          <p:nvPr/>
        </p:nvSpPr>
        <p:spPr>
          <a:xfrm>
            <a:off x="2043330" y="3102747"/>
            <a:ext cx="889987" cy="1015663"/>
          </a:xfrm>
          <a:prstGeom prst="rect">
            <a:avLst/>
          </a:prstGeom>
          <a:noFill/>
        </p:spPr>
        <p:txBody>
          <a:bodyPr wrap="none" rtlCol="0">
            <a:spAutoFit/>
          </a:bodyPr>
          <a:lstStyle/>
          <a:p>
            <a:r>
              <a:rPr lang="en-US" altLang="zh-CN" sz="6000" dirty="0">
                <a:solidFill>
                  <a:srgbClr val="8873BA"/>
                </a:solidFill>
                <a:latin typeface="Impact" pitchFamily="34" charset="0"/>
              </a:rPr>
              <a:t>01</a:t>
            </a:r>
            <a:endParaRPr lang="zh-CN" altLang="en-US" sz="6000" dirty="0">
              <a:solidFill>
                <a:srgbClr val="8873BA"/>
              </a:solidFill>
              <a:latin typeface="Impact" pitchFamily="34" charset="0"/>
            </a:endParaRPr>
          </a:p>
        </p:txBody>
      </p:sp>
      <p:sp>
        <p:nvSpPr>
          <p:cNvPr id="18" name="文本框 17"/>
          <p:cNvSpPr txBox="1"/>
          <p:nvPr/>
        </p:nvSpPr>
        <p:spPr>
          <a:xfrm>
            <a:off x="919477" y="4049115"/>
            <a:ext cx="2339102" cy="369332"/>
          </a:xfrm>
          <a:prstGeom prst="rect">
            <a:avLst/>
          </a:prstGeom>
          <a:noFill/>
        </p:spPr>
        <p:txBody>
          <a:bodyPr wrap="none" rtlCol="0">
            <a:spAutoFit/>
          </a:bodyPr>
          <a:lstStyle/>
          <a:p>
            <a:r>
              <a:rPr lang="zh-CN" altLang="en-US" spc="300" dirty="0">
                <a:solidFill>
                  <a:prstClr val="black">
                    <a:lumMod val="75000"/>
                    <a:lumOff val="25000"/>
                  </a:prstClr>
                </a:solidFill>
              </a:rPr>
              <a:t>编译器的发展简要</a:t>
            </a:r>
          </a:p>
        </p:txBody>
      </p:sp>
      <p:sp>
        <p:nvSpPr>
          <p:cNvPr id="21" name="文本框 20"/>
          <p:cNvSpPr txBox="1"/>
          <p:nvPr/>
        </p:nvSpPr>
        <p:spPr>
          <a:xfrm>
            <a:off x="5473263" y="3102746"/>
            <a:ext cx="982961" cy="1015663"/>
          </a:xfrm>
          <a:prstGeom prst="rect">
            <a:avLst/>
          </a:prstGeom>
          <a:noFill/>
        </p:spPr>
        <p:txBody>
          <a:bodyPr wrap="none" rtlCol="0">
            <a:spAutoFit/>
          </a:bodyPr>
          <a:lstStyle/>
          <a:p>
            <a:r>
              <a:rPr lang="en-US" altLang="zh-CN" sz="6000" dirty="0">
                <a:solidFill>
                  <a:srgbClr val="461B40"/>
                </a:solidFill>
                <a:latin typeface="Impact" pitchFamily="34" charset="0"/>
              </a:rPr>
              <a:t>02</a:t>
            </a:r>
            <a:endParaRPr lang="zh-CN" altLang="en-US" sz="6000" dirty="0">
              <a:solidFill>
                <a:srgbClr val="461B40"/>
              </a:solidFill>
              <a:latin typeface="Impact" pitchFamily="34" charset="0"/>
            </a:endParaRPr>
          </a:p>
        </p:txBody>
      </p:sp>
      <p:sp>
        <p:nvSpPr>
          <p:cNvPr id="22" name="文本框 21"/>
          <p:cNvSpPr txBox="1"/>
          <p:nvPr/>
        </p:nvSpPr>
        <p:spPr>
          <a:xfrm>
            <a:off x="4410916" y="4049114"/>
            <a:ext cx="2608406" cy="369332"/>
          </a:xfrm>
          <a:prstGeom prst="rect">
            <a:avLst/>
          </a:prstGeom>
          <a:noFill/>
        </p:spPr>
        <p:txBody>
          <a:bodyPr wrap="none" rtlCol="0">
            <a:spAutoFit/>
          </a:bodyPr>
          <a:lstStyle>
            <a:defPPr>
              <a:defRPr lang="zh-CN"/>
            </a:defPPr>
            <a:lvl1pPr>
              <a:defRPr spc="300">
                <a:solidFill>
                  <a:schemeClr val="tx1">
                    <a:lumMod val="75000"/>
                    <a:lumOff val="25000"/>
                  </a:schemeClr>
                </a:solidFill>
              </a:defRPr>
            </a:lvl1pPr>
          </a:lstStyle>
          <a:p>
            <a:r>
              <a:rPr lang="zh-CN" altLang="en-US" dirty="0">
                <a:solidFill>
                  <a:prstClr val="black">
                    <a:lumMod val="75000"/>
                    <a:lumOff val="25000"/>
                  </a:prstClr>
                </a:solidFill>
              </a:rPr>
              <a:t>语</a:t>
            </a:r>
            <a:r>
              <a:rPr lang="zh-CN" altLang="zh-CN" dirty="0"/>
              <a:t>言处理系统的过程</a:t>
            </a:r>
            <a:endParaRPr lang="zh-CN" altLang="en-US" dirty="0">
              <a:solidFill>
                <a:prstClr val="black">
                  <a:lumMod val="75000"/>
                  <a:lumOff val="25000"/>
                </a:prstClr>
              </a:solidFill>
            </a:endParaRPr>
          </a:p>
        </p:txBody>
      </p:sp>
      <p:grpSp>
        <p:nvGrpSpPr>
          <p:cNvPr id="24" name="组合 23"/>
          <p:cNvGrpSpPr/>
          <p:nvPr/>
        </p:nvGrpSpPr>
        <p:grpSpPr>
          <a:xfrm>
            <a:off x="4519781" y="3057426"/>
            <a:ext cx="936992" cy="854349"/>
            <a:chOff x="4336649" y="2381072"/>
            <a:chExt cx="1490349" cy="1358900"/>
          </a:xfrm>
        </p:grpSpPr>
        <p:sp>
          <p:nvSpPr>
            <p:cNvPr id="20" name="圆角矩形 19"/>
            <p:cNvSpPr/>
            <p:nvPr/>
          </p:nvSpPr>
          <p:spPr>
            <a:xfrm>
              <a:off x="4336649" y="2381072"/>
              <a:ext cx="1490349" cy="1358900"/>
            </a:xfrm>
            <a:prstGeom prst="roundRect">
              <a:avLst>
                <a:gd name="adj" fmla="val 6298"/>
              </a:avLst>
            </a:prstGeom>
            <a:solidFill>
              <a:srgbClr val="461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AutoShape 135"/>
            <p:cNvSpPr/>
            <p:nvPr/>
          </p:nvSpPr>
          <p:spPr bwMode="auto">
            <a:xfrm>
              <a:off x="4610913" y="2736672"/>
              <a:ext cx="941820" cy="647700"/>
            </a:xfrm>
            <a:custGeom>
              <a:avLst/>
              <a:gdLst/>
              <a:ahLst/>
              <a:cxnLst/>
              <a:rect l="0" t="0" r="r" b="b"/>
              <a:pathLst>
                <a:path w="21600" h="21600">
                  <a:moveTo>
                    <a:pt x="20250" y="18682"/>
                  </a:moveTo>
                  <a:lnTo>
                    <a:pt x="19651" y="18682"/>
                  </a:lnTo>
                  <a:lnTo>
                    <a:pt x="19575" y="18682"/>
                  </a:lnTo>
                  <a:lnTo>
                    <a:pt x="16875" y="14755"/>
                  </a:lnTo>
                  <a:lnTo>
                    <a:pt x="16875" y="14727"/>
                  </a:lnTo>
                  <a:lnTo>
                    <a:pt x="16200" y="13745"/>
                  </a:lnTo>
                  <a:lnTo>
                    <a:pt x="16200" y="7855"/>
                  </a:lnTo>
                  <a:lnTo>
                    <a:pt x="19575" y="2945"/>
                  </a:lnTo>
                  <a:lnTo>
                    <a:pt x="19651" y="2945"/>
                  </a:lnTo>
                  <a:lnTo>
                    <a:pt x="20250" y="2945"/>
                  </a:lnTo>
                  <a:cubicBezTo>
                    <a:pt x="20250" y="2945"/>
                    <a:pt x="20250" y="18682"/>
                    <a:pt x="20250" y="18682"/>
                  </a:cubicBezTo>
                  <a:close/>
                  <a:moveTo>
                    <a:pt x="2025" y="19636"/>
                  </a:moveTo>
                  <a:cubicBezTo>
                    <a:pt x="1652" y="19636"/>
                    <a:pt x="1350" y="19195"/>
                    <a:pt x="1350" y="18655"/>
                  </a:cubicBezTo>
                  <a:lnTo>
                    <a:pt x="1350" y="2945"/>
                  </a:lnTo>
                  <a:cubicBezTo>
                    <a:pt x="1350" y="2402"/>
                    <a:pt x="1652" y="1964"/>
                    <a:pt x="2025" y="1964"/>
                  </a:cubicBezTo>
                  <a:lnTo>
                    <a:pt x="14850" y="1964"/>
                  </a:lnTo>
                  <a:cubicBezTo>
                    <a:pt x="15222" y="1964"/>
                    <a:pt x="15525" y="2403"/>
                    <a:pt x="15525" y="2945"/>
                  </a:cubicBezTo>
                  <a:lnTo>
                    <a:pt x="15525" y="18655"/>
                  </a:lnTo>
                  <a:cubicBezTo>
                    <a:pt x="15525" y="19195"/>
                    <a:pt x="15222" y="19636"/>
                    <a:pt x="14850" y="19636"/>
                  </a:cubicBezTo>
                  <a:cubicBezTo>
                    <a:pt x="14850" y="19636"/>
                    <a:pt x="2025" y="19636"/>
                    <a:pt x="2025" y="19636"/>
                  </a:cubicBezTo>
                  <a:close/>
                  <a:moveTo>
                    <a:pt x="20250" y="982"/>
                  </a:moveTo>
                  <a:lnTo>
                    <a:pt x="19651" y="982"/>
                  </a:lnTo>
                  <a:cubicBezTo>
                    <a:pt x="19297" y="982"/>
                    <a:pt x="18957" y="1185"/>
                    <a:pt x="18704" y="1547"/>
                  </a:cubicBezTo>
                  <a:lnTo>
                    <a:pt x="16875" y="4171"/>
                  </a:lnTo>
                  <a:lnTo>
                    <a:pt x="16875" y="2945"/>
                  </a:lnTo>
                  <a:cubicBezTo>
                    <a:pt x="16875" y="1317"/>
                    <a:pt x="15968" y="0"/>
                    <a:pt x="14850" y="0"/>
                  </a:cubicBezTo>
                  <a:lnTo>
                    <a:pt x="2025" y="0"/>
                  </a:lnTo>
                  <a:cubicBezTo>
                    <a:pt x="908" y="0"/>
                    <a:pt x="0" y="1320"/>
                    <a:pt x="0" y="2945"/>
                  </a:cubicBezTo>
                  <a:lnTo>
                    <a:pt x="0" y="9789"/>
                  </a:lnTo>
                  <a:lnTo>
                    <a:pt x="0" y="18655"/>
                  </a:lnTo>
                  <a:cubicBezTo>
                    <a:pt x="0" y="20281"/>
                    <a:pt x="906" y="21600"/>
                    <a:pt x="2025" y="21600"/>
                  </a:cubicBezTo>
                  <a:lnTo>
                    <a:pt x="14850" y="21600"/>
                  </a:lnTo>
                  <a:cubicBezTo>
                    <a:pt x="15968" y="21600"/>
                    <a:pt x="16875" y="20281"/>
                    <a:pt x="16875" y="18655"/>
                  </a:cubicBezTo>
                  <a:lnTo>
                    <a:pt x="16875" y="17457"/>
                  </a:lnTo>
                  <a:lnTo>
                    <a:pt x="18704" y="20080"/>
                  </a:lnTo>
                  <a:cubicBezTo>
                    <a:pt x="18957" y="20442"/>
                    <a:pt x="19297" y="20646"/>
                    <a:pt x="19651" y="20646"/>
                  </a:cubicBezTo>
                  <a:lnTo>
                    <a:pt x="20250" y="20646"/>
                  </a:lnTo>
                  <a:cubicBezTo>
                    <a:pt x="20995" y="20646"/>
                    <a:pt x="21600" y="19766"/>
                    <a:pt x="21600" y="18682"/>
                  </a:cubicBezTo>
                  <a:lnTo>
                    <a:pt x="21600" y="2945"/>
                  </a:lnTo>
                  <a:cubicBezTo>
                    <a:pt x="21600" y="1861"/>
                    <a:pt x="20995" y="982"/>
                    <a:pt x="20250" y="982"/>
                  </a:cubicBezTo>
                </a:path>
              </a:pathLst>
            </a:custGeom>
            <a:solidFill>
              <a:schemeClr val="bg1"/>
            </a:solidFill>
            <a:ln>
              <a:noFill/>
            </a:ln>
          </p:spPr>
          <p:txBody>
            <a:bodyPr lIns="0" tIns="0" rIns="0" bIns="0"/>
            <a:lstStyle/>
            <a:p>
              <a:endParaRPr lang="en-US" sz="900">
                <a:solidFill>
                  <a:prstClr val="black"/>
                </a:solidFill>
              </a:endParaRPr>
            </a:p>
          </p:txBody>
        </p:sp>
      </p:grpSp>
      <p:sp>
        <p:nvSpPr>
          <p:cNvPr id="26" name="文本框 25"/>
          <p:cNvSpPr txBox="1"/>
          <p:nvPr/>
        </p:nvSpPr>
        <p:spPr>
          <a:xfrm>
            <a:off x="2933317" y="4910142"/>
            <a:ext cx="1005403" cy="1015663"/>
          </a:xfrm>
          <a:prstGeom prst="rect">
            <a:avLst/>
          </a:prstGeom>
          <a:noFill/>
        </p:spPr>
        <p:txBody>
          <a:bodyPr wrap="none" rtlCol="0">
            <a:spAutoFit/>
          </a:bodyPr>
          <a:lstStyle/>
          <a:p>
            <a:r>
              <a:rPr lang="en-US" altLang="zh-CN" sz="6000" dirty="0">
                <a:solidFill>
                  <a:srgbClr val="9F5775"/>
                </a:solidFill>
                <a:latin typeface="Impact" pitchFamily="34" charset="0"/>
              </a:rPr>
              <a:t>03</a:t>
            </a:r>
            <a:endParaRPr lang="zh-CN" altLang="en-US" sz="6000" dirty="0">
              <a:solidFill>
                <a:srgbClr val="9F5775"/>
              </a:solidFill>
              <a:latin typeface="Impact" pitchFamily="34" charset="0"/>
            </a:endParaRPr>
          </a:p>
        </p:txBody>
      </p:sp>
      <p:sp>
        <p:nvSpPr>
          <p:cNvPr id="27" name="文本框 26"/>
          <p:cNvSpPr txBox="1"/>
          <p:nvPr/>
        </p:nvSpPr>
        <p:spPr>
          <a:xfrm>
            <a:off x="1855376" y="5827863"/>
            <a:ext cx="2339102" cy="369332"/>
          </a:xfrm>
          <a:prstGeom prst="rect">
            <a:avLst/>
          </a:prstGeom>
          <a:noFill/>
        </p:spPr>
        <p:txBody>
          <a:bodyPr wrap="none" rtlCol="0">
            <a:spAutoFit/>
          </a:bodyPr>
          <a:lstStyle>
            <a:defPPr>
              <a:defRPr lang="zh-CN"/>
            </a:defPPr>
            <a:lvl1pPr>
              <a:defRPr spc="300">
                <a:solidFill>
                  <a:schemeClr val="tx1">
                    <a:lumMod val="75000"/>
                    <a:lumOff val="25000"/>
                  </a:schemeClr>
                </a:solidFill>
              </a:defRPr>
            </a:lvl1pPr>
          </a:lstStyle>
          <a:p>
            <a:r>
              <a:rPr lang="zh-CN" altLang="en-US" dirty="0">
                <a:solidFill>
                  <a:prstClr val="black">
                    <a:lumMod val="75000"/>
                    <a:lumOff val="25000"/>
                  </a:prstClr>
                </a:solidFill>
              </a:rPr>
              <a:t>阶乘</a:t>
            </a:r>
            <a:r>
              <a:rPr lang="zh-CN" altLang="zh-CN" dirty="0"/>
              <a:t>程序编译实例</a:t>
            </a:r>
            <a:endParaRPr lang="zh-CN" altLang="en-US" dirty="0">
              <a:solidFill>
                <a:prstClr val="black">
                  <a:lumMod val="75000"/>
                  <a:lumOff val="25000"/>
                </a:prstClr>
              </a:solidFill>
            </a:endParaRPr>
          </a:p>
        </p:txBody>
      </p:sp>
      <p:grpSp>
        <p:nvGrpSpPr>
          <p:cNvPr id="32" name="组合 31"/>
          <p:cNvGrpSpPr/>
          <p:nvPr/>
        </p:nvGrpSpPr>
        <p:grpSpPr>
          <a:xfrm>
            <a:off x="1981811" y="4858143"/>
            <a:ext cx="936992" cy="854349"/>
            <a:chOff x="3954322" y="4576713"/>
            <a:chExt cx="1490349" cy="1358900"/>
          </a:xfrm>
        </p:grpSpPr>
        <p:sp>
          <p:nvSpPr>
            <p:cNvPr id="25" name="圆角矩形 24"/>
            <p:cNvSpPr/>
            <p:nvPr/>
          </p:nvSpPr>
          <p:spPr>
            <a:xfrm>
              <a:off x="3954322" y="4576713"/>
              <a:ext cx="1490349" cy="1358900"/>
            </a:xfrm>
            <a:prstGeom prst="roundRect">
              <a:avLst>
                <a:gd name="adj" fmla="val 6298"/>
              </a:avLst>
            </a:prstGeom>
            <a:solidFill>
              <a:srgbClr val="9F5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4212770" y="4775334"/>
              <a:ext cx="863602" cy="921912"/>
              <a:chOff x="9159875" y="1647825"/>
              <a:chExt cx="434975" cy="464344"/>
            </a:xfrm>
            <a:solidFill>
              <a:schemeClr val="bg1"/>
            </a:solidFill>
          </p:grpSpPr>
          <p:sp>
            <p:nvSpPr>
              <p:cNvPr id="29" name="AutoShape 78"/>
              <p:cNvSpPr/>
              <p:nvPr/>
            </p:nvSpPr>
            <p:spPr bwMode="auto">
              <a:xfrm>
                <a:off x="9159875" y="1647825"/>
                <a:ext cx="434975" cy="464344"/>
              </a:xfrm>
              <a:custGeom>
                <a:avLst/>
                <a:gdLst/>
                <a:ahLst/>
                <a:cxnLst/>
                <a:rect l="0" t="0" r="r" b="b"/>
                <a:pathLst>
                  <a:path w="21600" h="21600">
                    <a:moveTo>
                      <a:pt x="20160" y="18900"/>
                    </a:moveTo>
                    <a:cubicBezTo>
                      <a:pt x="20160" y="19644"/>
                      <a:pt x="19514" y="20250"/>
                      <a:pt x="18720" y="20250"/>
                    </a:cubicBezTo>
                    <a:lnTo>
                      <a:pt x="2880" y="20250"/>
                    </a:lnTo>
                    <a:cubicBezTo>
                      <a:pt x="2086" y="20250"/>
                      <a:pt x="1440" y="19644"/>
                      <a:pt x="1440" y="18900"/>
                    </a:cubicBezTo>
                    <a:lnTo>
                      <a:pt x="1440" y="2700"/>
                    </a:lnTo>
                    <a:cubicBezTo>
                      <a:pt x="1440" y="1956"/>
                      <a:pt x="2086" y="1350"/>
                      <a:pt x="2880" y="1350"/>
                    </a:cubicBezTo>
                    <a:lnTo>
                      <a:pt x="18720" y="1350"/>
                    </a:lnTo>
                    <a:cubicBezTo>
                      <a:pt x="19514" y="1350"/>
                      <a:pt x="20160" y="1956"/>
                      <a:pt x="20160" y="2700"/>
                    </a:cubicBezTo>
                    <a:cubicBezTo>
                      <a:pt x="20160" y="2700"/>
                      <a:pt x="20160" y="18900"/>
                      <a:pt x="20160" y="18900"/>
                    </a:cubicBezTo>
                    <a:close/>
                    <a:moveTo>
                      <a:pt x="18720" y="0"/>
                    </a:moveTo>
                    <a:lnTo>
                      <a:pt x="2880" y="0"/>
                    </a:lnTo>
                    <a:cubicBezTo>
                      <a:pt x="1290" y="0"/>
                      <a:pt x="0" y="1209"/>
                      <a:pt x="0" y="2700"/>
                    </a:cubicBezTo>
                    <a:lnTo>
                      <a:pt x="0" y="18900"/>
                    </a:lnTo>
                    <a:cubicBezTo>
                      <a:pt x="0" y="20391"/>
                      <a:pt x="1290" y="21600"/>
                      <a:pt x="2880" y="21600"/>
                    </a:cubicBezTo>
                    <a:lnTo>
                      <a:pt x="18720" y="21600"/>
                    </a:lnTo>
                    <a:cubicBezTo>
                      <a:pt x="20310" y="21600"/>
                      <a:pt x="21600" y="20391"/>
                      <a:pt x="21600" y="18900"/>
                    </a:cubicBezTo>
                    <a:lnTo>
                      <a:pt x="21600" y="2700"/>
                    </a:lnTo>
                    <a:cubicBezTo>
                      <a:pt x="21600" y="1209"/>
                      <a:pt x="20310" y="0"/>
                      <a:pt x="18720" y="0"/>
                    </a:cubicBezTo>
                  </a:path>
                </a:pathLst>
              </a:custGeom>
              <a:grpFill/>
              <a:ln>
                <a:noFill/>
              </a:ln>
            </p:spPr>
            <p:txBody>
              <a:bodyPr lIns="0" tIns="0" rIns="0" bIns="0"/>
              <a:lstStyle/>
              <a:p>
                <a:endParaRPr lang="en-US" sz="900">
                  <a:solidFill>
                    <a:prstClr val="black"/>
                  </a:solidFill>
                </a:endParaRPr>
              </a:p>
            </p:txBody>
          </p:sp>
          <p:sp>
            <p:nvSpPr>
              <p:cNvPr id="30" name="AutoShape 79"/>
              <p:cNvSpPr/>
              <p:nvPr/>
            </p:nvSpPr>
            <p:spPr bwMode="auto">
              <a:xfrm>
                <a:off x="9217819" y="1705769"/>
                <a:ext cx="319088" cy="290513"/>
              </a:xfrm>
              <a:custGeom>
                <a:avLst/>
                <a:gdLst/>
                <a:ahLst/>
                <a:cxnLst/>
                <a:rect l="0" t="0" r="r" b="b"/>
                <a:pathLst>
                  <a:path w="21600" h="21600">
                    <a:moveTo>
                      <a:pt x="17419" y="20520"/>
                    </a:moveTo>
                    <a:lnTo>
                      <a:pt x="14053" y="16249"/>
                    </a:lnTo>
                    <a:lnTo>
                      <a:pt x="16691" y="12960"/>
                    </a:lnTo>
                    <a:lnTo>
                      <a:pt x="20618" y="17689"/>
                    </a:lnTo>
                    <a:lnTo>
                      <a:pt x="20618" y="20520"/>
                    </a:lnTo>
                    <a:cubicBezTo>
                      <a:pt x="20618" y="20520"/>
                      <a:pt x="17419" y="20520"/>
                      <a:pt x="17419" y="20520"/>
                    </a:cubicBezTo>
                    <a:close/>
                    <a:moveTo>
                      <a:pt x="982" y="11447"/>
                    </a:moveTo>
                    <a:lnTo>
                      <a:pt x="4909" y="6480"/>
                    </a:lnTo>
                    <a:lnTo>
                      <a:pt x="12829" y="16354"/>
                    </a:lnTo>
                    <a:lnTo>
                      <a:pt x="13398" y="17065"/>
                    </a:lnTo>
                    <a:lnTo>
                      <a:pt x="16110" y="20520"/>
                    </a:lnTo>
                    <a:lnTo>
                      <a:pt x="982" y="20520"/>
                    </a:lnTo>
                    <a:cubicBezTo>
                      <a:pt x="982" y="20520"/>
                      <a:pt x="982" y="11447"/>
                      <a:pt x="982" y="11447"/>
                    </a:cubicBezTo>
                    <a:close/>
                    <a:moveTo>
                      <a:pt x="20618" y="1080"/>
                    </a:moveTo>
                    <a:lnTo>
                      <a:pt x="20618" y="16059"/>
                    </a:lnTo>
                    <a:lnTo>
                      <a:pt x="17427" y="12245"/>
                    </a:lnTo>
                    <a:cubicBezTo>
                      <a:pt x="17240" y="12013"/>
                      <a:pt x="16973" y="11880"/>
                      <a:pt x="16691" y="11880"/>
                    </a:cubicBezTo>
                    <a:cubicBezTo>
                      <a:pt x="16409" y="11880"/>
                      <a:pt x="16142" y="12013"/>
                      <a:pt x="15955" y="12245"/>
                    </a:cubicBezTo>
                    <a:lnTo>
                      <a:pt x="13399" y="15432"/>
                    </a:lnTo>
                    <a:lnTo>
                      <a:pt x="5645" y="5765"/>
                    </a:lnTo>
                    <a:cubicBezTo>
                      <a:pt x="5458" y="5533"/>
                      <a:pt x="5191" y="5400"/>
                      <a:pt x="4909" y="5400"/>
                    </a:cubicBezTo>
                    <a:cubicBezTo>
                      <a:pt x="4627" y="5400"/>
                      <a:pt x="4360" y="5533"/>
                      <a:pt x="4173" y="5765"/>
                    </a:cubicBezTo>
                    <a:lnTo>
                      <a:pt x="982" y="9813"/>
                    </a:lnTo>
                    <a:lnTo>
                      <a:pt x="982" y="1080"/>
                    </a:lnTo>
                    <a:cubicBezTo>
                      <a:pt x="982" y="1080"/>
                      <a:pt x="20618" y="1080"/>
                      <a:pt x="20618" y="1080"/>
                    </a:cubicBezTo>
                    <a:close/>
                    <a:moveTo>
                      <a:pt x="20618" y="0"/>
                    </a:moveTo>
                    <a:lnTo>
                      <a:pt x="982" y="0"/>
                    </a:lnTo>
                    <a:cubicBezTo>
                      <a:pt x="439" y="0"/>
                      <a:pt x="0" y="483"/>
                      <a:pt x="0" y="1080"/>
                    </a:cubicBezTo>
                    <a:lnTo>
                      <a:pt x="0" y="20520"/>
                    </a:lnTo>
                    <a:cubicBezTo>
                      <a:pt x="0" y="21117"/>
                      <a:pt x="439" y="21600"/>
                      <a:pt x="982" y="21600"/>
                    </a:cubicBezTo>
                    <a:lnTo>
                      <a:pt x="20618" y="21600"/>
                    </a:lnTo>
                    <a:cubicBezTo>
                      <a:pt x="21161" y="21600"/>
                      <a:pt x="21600" y="21117"/>
                      <a:pt x="21600" y="20520"/>
                    </a:cubicBezTo>
                    <a:lnTo>
                      <a:pt x="21600" y="1080"/>
                    </a:lnTo>
                    <a:cubicBezTo>
                      <a:pt x="21600" y="483"/>
                      <a:pt x="21161" y="0"/>
                      <a:pt x="20618" y="0"/>
                    </a:cubicBezTo>
                  </a:path>
                </a:pathLst>
              </a:custGeom>
              <a:grpFill/>
              <a:ln>
                <a:noFill/>
              </a:ln>
            </p:spPr>
            <p:txBody>
              <a:bodyPr lIns="0" tIns="0" rIns="0" bIns="0"/>
              <a:lstStyle/>
              <a:p>
                <a:endParaRPr lang="en-US" sz="900">
                  <a:solidFill>
                    <a:prstClr val="black"/>
                  </a:solidFill>
                </a:endParaRPr>
              </a:p>
            </p:txBody>
          </p:sp>
          <p:sp>
            <p:nvSpPr>
              <p:cNvPr id="31" name="AutoShape 80"/>
              <p:cNvSpPr/>
              <p:nvPr/>
            </p:nvSpPr>
            <p:spPr bwMode="auto">
              <a:xfrm>
                <a:off x="9391650" y="1749425"/>
                <a:ext cx="87313" cy="87313"/>
              </a:xfrm>
              <a:custGeom>
                <a:avLst/>
                <a:gdLst/>
                <a:ahLst/>
                <a:cxnLst/>
                <a:rect l="0" t="0" r="r" b="b"/>
                <a:pathLst>
                  <a:path w="21600" h="21600">
                    <a:moveTo>
                      <a:pt x="10800" y="3600"/>
                    </a:moveTo>
                    <a:cubicBezTo>
                      <a:pt x="14769" y="3600"/>
                      <a:pt x="18000" y="6827"/>
                      <a:pt x="18000" y="10800"/>
                    </a:cubicBezTo>
                    <a:cubicBezTo>
                      <a:pt x="18000" y="14769"/>
                      <a:pt x="14769" y="18000"/>
                      <a:pt x="10800" y="18000"/>
                    </a:cubicBezTo>
                    <a:cubicBezTo>
                      <a:pt x="6831" y="18000"/>
                      <a:pt x="3600" y="14769"/>
                      <a:pt x="3600" y="10800"/>
                    </a:cubicBezTo>
                    <a:cubicBezTo>
                      <a:pt x="3600" y="6827"/>
                      <a:pt x="6831" y="3600"/>
                      <a:pt x="10800" y="3600"/>
                    </a:cubicBezTo>
                    <a:moveTo>
                      <a:pt x="10800" y="21600"/>
                    </a:moveTo>
                    <a:cubicBezTo>
                      <a:pt x="16766" y="21600"/>
                      <a:pt x="21600" y="16763"/>
                      <a:pt x="21600" y="10800"/>
                    </a:cubicBezTo>
                    <a:cubicBezTo>
                      <a:pt x="21600" y="4834"/>
                      <a:pt x="16766" y="0"/>
                      <a:pt x="10800" y="0"/>
                    </a:cubicBezTo>
                    <a:cubicBezTo>
                      <a:pt x="4834" y="0"/>
                      <a:pt x="0" y="4834"/>
                      <a:pt x="0" y="10800"/>
                    </a:cubicBezTo>
                    <a:cubicBezTo>
                      <a:pt x="0" y="16763"/>
                      <a:pt x="4834" y="21600"/>
                      <a:pt x="10800" y="21600"/>
                    </a:cubicBezTo>
                  </a:path>
                </a:pathLst>
              </a:custGeom>
              <a:grpFill/>
              <a:ln>
                <a:noFill/>
              </a:ln>
            </p:spPr>
            <p:txBody>
              <a:bodyPr lIns="0" tIns="0" rIns="0" bIns="0"/>
              <a:lstStyle/>
              <a:p>
                <a:endParaRPr lang="en-US" sz="900">
                  <a:solidFill>
                    <a:prstClr val="black"/>
                  </a:solidFill>
                </a:endParaRPr>
              </a:p>
            </p:txBody>
          </p:sp>
        </p:grpSp>
      </p:grpSp>
      <p:sp>
        <p:nvSpPr>
          <p:cNvPr id="34" name="文本框 33"/>
          <p:cNvSpPr txBox="1"/>
          <p:nvPr/>
        </p:nvSpPr>
        <p:spPr>
          <a:xfrm>
            <a:off x="6446235" y="4909842"/>
            <a:ext cx="981359" cy="1015663"/>
          </a:xfrm>
          <a:prstGeom prst="rect">
            <a:avLst/>
          </a:prstGeom>
          <a:noFill/>
        </p:spPr>
        <p:txBody>
          <a:bodyPr wrap="none" rtlCol="0">
            <a:spAutoFit/>
          </a:bodyPr>
          <a:lstStyle/>
          <a:p>
            <a:r>
              <a:rPr lang="en-US" altLang="zh-CN" sz="6000" dirty="0">
                <a:solidFill>
                  <a:srgbClr val="6C4878"/>
                </a:solidFill>
                <a:latin typeface="Impact" pitchFamily="34" charset="0"/>
              </a:rPr>
              <a:t>04</a:t>
            </a:r>
            <a:endParaRPr lang="zh-CN" altLang="en-US" sz="6000" dirty="0">
              <a:solidFill>
                <a:srgbClr val="6C4878"/>
              </a:solidFill>
              <a:latin typeface="Impact" pitchFamily="34" charset="0"/>
            </a:endParaRPr>
          </a:p>
        </p:txBody>
      </p:sp>
      <p:sp>
        <p:nvSpPr>
          <p:cNvPr id="35" name="文本框 34"/>
          <p:cNvSpPr txBox="1"/>
          <p:nvPr/>
        </p:nvSpPr>
        <p:spPr>
          <a:xfrm>
            <a:off x="5346815" y="5810135"/>
            <a:ext cx="1261884" cy="369332"/>
          </a:xfrm>
          <a:prstGeom prst="rect">
            <a:avLst/>
          </a:prstGeom>
          <a:noFill/>
        </p:spPr>
        <p:txBody>
          <a:bodyPr wrap="none" rtlCol="0">
            <a:spAutoFit/>
          </a:bodyPr>
          <a:lstStyle>
            <a:defPPr>
              <a:defRPr lang="zh-CN"/>
            </a:defPPr>
            <a:lvl1pPr>
              <a:defRPr spc="300">
                <a:solidFill>
                  <a:schemeClr val="tx1">
                    <a:lumMod val="75000"/>
                    <a:lumOff val="25000"/>
                  </a:schemeClr>
                </a:solidFill>
              </a:defRPr>
            </a:lvl1pPr>
          </a:lstStyle>
          <a:p>
            <a:r>
              <a:rPr lang="zh-CN" altLang="en-US" dirty="0">
                <a:solidFill>
                  <a:prstClr val="black">
                    <a:lumMod val="75000"/>
                    <a:lumOff val="25000"/>
                  </a:prstClr>
                </a:solidFill>
              </a:rPr>
              <a:t>拓展部分</a:t>
            </a:r>
          </a:p>
        </p:txBody>
      </p:sp>
      <p:grpSp>
        <p:nvGrpSpPr>
          <p:cNvPr id="47" name="组合 46"/>
          <p:cNvGrpSpPr/>
          <p:nvPr/>
        </p:nvGrpSpPr>
        <p:grpSpPr>
          <a:xfrm>
            <a:off x="5455682" y="4858143"/>
            <a:ext cx="936992" cy="854349"/>
            <a:chOff x="2070712" y="132254"/>
            <a:chExt cx="1490349" cy="1358900"/>
          </a:xfrm>
        </p:grpSpPr>
        <p:sp>
          <p:nvSpPr>
            <p:cNvPr id="33" name="圆角矩形 32"/>
            <p:cNvSpPr/>
            <p:nvPr/>
          </p:nvSpPr>
          <p:spPr>
            <a:xfrm>
              <a:off x="2070712" y="132254"/>
              <a:ext cx="1490349" cy="1358900"/>
            </a:xfrm>
            <a:prstGeom prst="roundRect">
              <a:avLst>
                <a:gd name="adj" fmla="val 6298"/>
              </a:avLst>
            </a:prstGeom>
            <a:solidFill>
              <a:srgbClr val="6C4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nvGrpSpPr>
            <p:cNvPr id="36" name="组合 35"/>
            <p:cNvGrpSpPr/>
            <p:nvPr/>
          </p:nvGrpSpPr>
          <p:grpSpPr>
            <a:xfrm>
              <a:off x="2324710" y="397987"/>
              <a:ext cx="906152" cy="907700"/>
              <a:chOff x="7287419" y="4435475"/>
              <a:chExt cx="464344" cy="465138"/>
            </a:xfrm>
            <a:solidFill>
              <a:schemeClr val="bg1"/>
            </a:solidFill>
          </p:grpSpPr>
          <p:sp>
            <p:nvSpPr>
              <p:cNvPr id="37" name="AutoShape 18"/>
              <p:cNvSpPr/>
              <p:nvPr/>
            </p:nvSpPr>
            <p:spPr bwMode="auto">
              <a:xfrm>
                <a:off x="7287419" y="4435475"/>
                <a:ext cx="464344" cy="465138"/>
              </a:xfrm>
              <a:custGeom>
                <a:avLst/>
                <a:gdLst/>
                <a:ahLst/>
                <a:cxnLst/>
                <a:rect l="0" t="0" r="r" b="b"/>
                <a:pathLst>
                  <a:path w="21600" h="21600">
                    <a:moveTo>
                      <a:pt x="20250" y="19800"/>
                    </a:moveTo>
                    <a:cubicBezTo>
                      <a:pt x="20250" y="20048"/>
                      <a:pt x="20048" y="20250"/>
                      <a:pt x="19800" y="20250"/>
                    </a:cubicBezTo>
                    <a:lnTo>
                      <a:pt x="1800" y="20250"/>
                    </a:lnTo>
                    <a:cubicBezTo>
                      <a:pt x="1552" y="20250"/>
                      <a:pt x="1350" y="20048"/>
                      <a:pt x="1350" y="19800"/>
                    </a:cubicBezTo>
                    <a:lnTo>
                      <a:pt x="1350" y="3825"/>
                    </a:lnTo>
                    <a:cubicBezTo>
                      <a:pt x="1350" y="3577"/>
                      <a:pt x="1552" y="3375"/>
                      <a:pt x="1800" y="3375"/>
                    </a:cubicBezTo>
                    <a:lnTo>
                      <a:pt x="4725" y="3375"/>
                    </a:lnTo>
                    <a:lnTo>
                      <a:pt x="4725" y="4725"/>
                    </a:lnTo>
                    <a:cubicBezTo>
                      <a:pt x="4725" y="5098"/>
                      <a:pt x="5028" y="5400"/>
                      <a:pt x="5400" y="5400"/>
                    </a:cubicBezTo>
                    <a:cubicBezTo>
                      <a:pt x="5772" y="5400"/>
                      <a:pt x="6075" y="5098"/>
                      <a:pt x="6075" y="4725"/>
                    </a:cubicBezTo>
                    <a:lnTo>
                      <a:pt x="6075" y="3375"/>
                    </a:lnTo>
                    <a:lnTo>
                      <a:pt x="10125" y="3375"/>
                    </a:lnTo>
                    <a:lnTo>
                      <a:pt x="10125" y="4725"/>
                    </a:lnTo>
                    <a:cubicBezTo>
                      <a:pt x="10125" y="5098"/>
                      <a:pt x="10428" y="5400"/>
                      <a:pt x="10800" y="5400"/>
                    </a:cubicBezTo>
                    <a:cubicBezTo>
                      <a:pt x="11172" y="5400"/>
                      <a:pt x="11475" y="5098"/>
                      <a:pt x="11475" y="4725"/>
                    </a:cubicBezTo>
                    <a:lnTo>
                      <a:pt x="11475" y="3375"/>
                    </a:lnTo>
                    <a:lnTo>
                      <a:pt x="15525" y="3375"/>
                    </a:lnTo>
                    <a:lnTo>
                      <a:pt x="15525" y="4725"/>
                    </a:lnTo>
                    <a:cubicBezTo>
                      <a:pt x="15525" y="5098"/>
                      <a:pt x="15828" y="5400"/>
                      <a:pt x="16200" y="5400"/>
                    </a:cubicBezTo>
                    <a:cubicBezTo>
                      <a:pt x="16572" y="5400"/>
                      <a:pt x="16875" y="5098"/>
                      <a:pt x="16875" y="4725"/>
                    </a:cubicBezTo>
                    <a:lnTo>
                      <a:pt x="16875" y="3375"/>
                    </a:lnTo>
                    <a:lnTo>
                      <a:pt x="19800" y="3375"/>
                    </a:lnTo>
                    <a:cubicBezTo>
                      <a:pt x="20048" y="3375"/>
                      <a:pt x="20250" y="3577"/>
                      <a:pt x="20250" y="3825"/>
                    </a:cubicBezTo>
                    <a:cubicBezTo>
                      <a:pt x="20250" y="3825"/>
                      <a:pt x="20250" y="19800"/>
                      <a:pt x="20250" y="19800"/>
                    </a:cubicBezTo>
                    <a:close/>
                    <a:moveTo>
                      <a:pt x="19800" y="2025"/>
                    </a:moveTo>
                    <a:lnTo>
                      <a:pt x="16875" y="2025"/>
                    </a:lnTo>
                    <a:lnTo>
                      <a:pt x="16875" y="675"/>
                    </a:lnTo>
                    <a:cubicBezTo>
                      <a:pt x="16875" y="302"/>
                      <a:pt x="16572" y="0"/>
                      <a:pt x="16200" y="0"/>
                    </a:cubicBezTo>
                    <a:cubicBezTo>
                      <a:pt x="15828" y="0"/>
                      <a:pt x="15525" y="302"/>
                      <a:pt x="15525" y="675"/>
                    </a:cubicBezTo>
                    <a:lnTo>
                      <a:pt x="15525" y="2025"/>
                    </a:lnTo>
                    <a:lnTo>
                      <a:pt x="11475" y="2025"/>
                    </a:lnTo>
                    <a:lnTo>
                      <a:pt x="11475" y="675"/>
                    </a:lnTo>
                    <a:cubicBezTo>
                      <a:pt x="11475" y="302"/>
                      <a:pt x="11172" y="0"/>
                      <a:pt x="10800" y="0"/>
                    </a:cubicBezTo>
                    <a:cubicBezTo>
                      <a:pt x="10428" y="0"/>
                      <a:pt x="10125" y="302"/>
                      <a:pt x="10125" y="675"/>
                    </a:cubicBezTo>
                    <a:lnTo>
                      <a:pt x="10125" y="2025"/>
                    </a:lnTo>
                    <a:lnTo>
                      <a:pt x="6075" y="2025"/>
                    </a:lnTo>
                    <a:lnTo>
                      <a:pt x="6075" y="675"/>
                    </a:lnTo>
                    <a:cubicBezTo>
                      <a:pt x="6075" y="302"/>
                      <a:pt x="5772" y="0"/>
                      <a:pt x="5400" y="0"/>
                    </a:cubicBezTo>
                    <a:cubicBezTo>
                      <a:pt x="5028" y="0"/>
                      <a:pt x="4725" y="302"/>
                      <a:pt x="4725" y="675"/>
                    </a:cubicBezTo>
                    <a:lnTo>
                      <a:pt x="4725" y="2025"/>
                    </a:lnTo>
                    <a:lnTo>
                      <a:pt x="1800" y="2025"/>
                    </a:lnTo>
                    <a:cubicBezTo>
                      <a:pt x="806" y="2025"/>
                      <a:pt x="0" y="2831"/>
                      <a:pt x="0" y="3825"/>
                    </a:cubicBezTo>
                    <a:lnTo>
                      <a:pt x="0" y="19800"/>
                    </a:lnTo>
                    <a:cubicBezTo>
                      <a:pt x="0" y="20794"/>
                      <a:pt x="806" y="21600"/>
                      <a:pt x="1800" y="21600"/>
                    </a:cubicBezTo>
                    <a:lnTo>
                      <a:pt x="19800" y="21600"/>
                    </a:lnTo>
                    <a:cubicBezTo>
                      <a:pt x="20794" y="21600"/>
                      <a:pt x="21600" y="20794"/>
                      <a:pt x="21600" y="19800"/>
                    </a:cubicBezTo>
                    <a:lnTo>
                      <a:pt x="21600" y="3825"/>
                    </a:lnTo>
                    <a:cubicBezTo>
                      <a:pt x="21600" y="2831"/>
                      <a:pt x="20794" y="2025"/>
                      <a:pt x="19800" y="2025"/>
                    </a:cubicBezTo>
                  </a:path>
                </a:pathLst>
              </a:custGeom>
              <a:grpFill/>
              <a:ln>
                <a:noFill/>
              </a:ln>
            </p:spPr>
            <p:txBody>
              <a:bodyPr lIns="0" tIns="0" rIns="0" bIns="0"/>
              <a:lstStyle/>
              <a:p>
                <a:endParaRPr lang="en-US" sz="900">
                  <a:solidFill>
                    <a:prstClr val="black"/>
                  </a:solidFill>
                </a:endParaRPr>
              </a:p>
            </p:txBody>
          </p:sp>
          <p:sp>
            <p:nvSpPr>
              <p:cNvPr id="38" name="AutoShape 19"/>
              <p:cNvSpPr/>
              <p:nvPr/>
            </p:nvSpPr>
            <p:spPr bwMode="auto">
              <a:xfrm>
                <a:off x="7389019" y="4610100"/>
                <a:ext cx="57944" cy="43657"/>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39" name="AutoShape 20"/>
              <p:cNvSpPr/>
              <p:nvPr/>
            </p:nvSpPr>
            <p:spPr bwMode="auto">
              <a:xfrm>
                <a:off x="7389019" y="4682332"/>
                <a:ext cx="57944" cy="43656"/>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40" name="AutoShape 21"/>
              <p:cNvSpPr/>
              <p:nvPr/>
            </p:nvSpPr>
            <p:spPr bwMode="auto">
              <a:xfrm>
                <a:off x="7389019" y="4755357"/>
                <a:ext cx="57944" cy="42863"/>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41" name="AutoShape 22"/>
              <p:cNvSpPr/>
              <p:nvPr/>
            </p:nvSpPr>
            <p:spPr bwMode="auto">
              <a:xfrm>
                <a:off x="7490619" y="4755357"/>
                <a:ext cx="57944" cy="42863"/>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42" name="AutoShape 23"/>
              <p:cNvSpPr/>
              <p:nvPr/>
            </p:nvSpPr>
            <p:spPr bwMode="auto">
              <a:xfrm>
                <a:off x="7490619" y="4682332"/>
                <a:ext cx="57944" cy="43656"/>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43" name="AutoShape 24"/>
              <p:cNvSpPr/>
              <p:nvPr/>
            </p:nvSpPr>
            <p:spPr bwMode="auto">
              <a:xfrm>
                <a:off x="7490619" y="4610100"/>
                <a:ext cx="57944" cy="43657"/>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44" name="AutoShape 25"/>
              <p:cNvSpPr/>
              <p:nvPr/>
            </p:nvSpPr>
            <p:spPr bwMode="auto">
              <a:xfrm>
                <a:off x="7592219" y="4755357"/>
                <a:ext cx="57944" cy="42863"/>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45" name="AutoShape 26"/>
              <p:cNvSpPr/>
              <p:nvPr/>
            </p:nvSpPr>
            <p:spPr bwMode="auto">
              <a:xfrm>
                <a:off x="7592219" y="4682332"/>
                <a:ext cx="57944" cy="43656"/>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46" name="AutoShape 27"/>
              <p:cNvSpPr/>
              <p:nvPr/>
            </p:nvSpPr>
            <p:spPr bwMode="auto">
              <a:xfrm>
                <a:off x="7592219" y="4610100"/>
                <a:ext cx="57944" cy="43657"/>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gr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_1"/>
          <p:cNvSpPr txBox="1"/>
          <p:nvPr/>
        </p:nvSpPr>
        <p:spPr>
          <a:xfrm>
            <a:off x="844740" y="144846"/>
            <a:ext cx="1377300" cy="523220"/>
          </a:xfrm>
          <a:prstGeom prst="rect">
            <a:avLst/>
          </a:prstGeom>
          <a:noFill/>
        </p:spPr>
        <p:txBody>
          <a:bodyPr wrap="none" rtlCol="0">
            <a:spAutoFit/>
          </a:bodyPr>
          <a:lstStyle/>
          <a:p>
            <a:r>
              <a:rPr lang="zh-CN" altLang="en-US" sz="2800" b="1" spc="300" dirty="0">
                <a:solidFill>
                  <a:prstClr val="black">
                    <a:lumMod val="65000"/>
                    <a:lumOff val="35000"/>
                  </a:prstClr>
                </a:solidFill>
              </a:rPr>
              <a:t>链接器</a:t>
            </a:r>
          </a:p>
        </p:txBody>
      </p:sp>
      <p:sp>
        <p:nvSpPr>
          <p:cNvPr id="2" name="文本框 1">
            <a:extLst>
              <a:ext uri="{FF2B5EF4-FFF2-40B4-BE49-F238E27FC236}">
                <a16:creationId xmlns:a16="http://schemas.microsoft.com/office/drawing/2014/main" id="{A0E1B72C-F4E1-49E2-A67C-291A348D7003}"/>
              </a:ext>
            </a:extLst>
          </p:cNvPr>
          <p:cNvSpPr txBox="1"/>
          <p:nvPr/>
        </p:nvSpPr>
        <p:spPr>
          <a:xfrm>
            <a:off x="1363851" y="1278219"/>
            <a:ext cx="9252488" cy="3816429"/>
          </a:xfrm>
          <a:prstGeom prst="rect">
            <a:avLst/>
          </a:prstGeom>
          <a:noFill/>
        </p:spPr>
        <p:txBody>
          <a:bodyPr wrap="square" rtlCol="0">
            <a:spAutoFit/>
          </a:bodyPr>
          <a:lstStyle/>
          <a:p>
            <a:pPr indent="457200"/>
            <a:r>
              <a:rPr lang="zh-CN" altLang="zh-CN" dirty="0"/>
              <a:t>链接器是一个独立程序，将一个或多个库或目标文件（先前由编译器或汇编器生成）链接到一块生成可执行程序。链接过程的主要内容是把各个模块之间相互引用的部分都处理好，使得各个模块之间可以正常的拼接，包括以下三个部分：</a:t>
            </a:r>
          </a:p>
          <a:p>
            <a:pPr marL="800100" lvl="1" indent="-342900">
              <a:buFont typeface="+mj-lt"/>
              <a:buAutoNum type="arabicPeriod"/>
            </a:pPr>
            <a:r>
              <a:rPr lang="zh-CN" altLang="zh-CN" dirty="0"/>
              <a:t>地址和空间的分配；</a:t>
            </a:r>
          </a:p>
          <a:p>
            <a:pPr marL="800100" lvl="1" indent="-342900">
              <a:buFont typeface="+mj-lt"/>
              <a:buAutoNum type="arabicPeriod"/>
            </a:pPr>
            <a:r>
              <a:rPr lang="zh-CN" altLang="zh-CN" dirty="0"/>
              <a:t>符号决议；</a:t>
            </a:r>
          </a:p>
          <a:p>
            <a:pPr marL="800100" lvl="1" indent="-342900">
              <a:buFont typeface="+mj-lt"/>
              <a:buAutoNum type="arabicPeriod"/>
            </a:pPr>
            <a:r>
              <a:rPr lang="zh-CN" altLang="zh-CN" dirty="0"/>
              <a:t>重定位。</a:t>
            </a:r>
            <a:endParaRPr lang="en-US" altLang="zh-CN" dirty="0"/>
          </a:p>
          <a:p>
            <a:pPr lvl="1"/>
            <a:endParaRPr lang="zh-CN" altLang="zh-CN" dirty="0"/>
          </a:p>
          <a:p>
            <a:pPr indent="457200"/>
            <a:r>
              <a:rPr lang="zh-CN" altLang="zh-CN" sz="1600" dirty="0">
                <a:solidFill>
                  <a:schemeClr val="tx1">
                    <a:lumMod val="75000"/>
                    <a:lumOff val="25000"/>
                  </a:schemeClr>
                </a:solidFill>
              </a:rPr>
              <a:t>链接分为静态链接和动态链接，静态链接是由链接器在链接时将库的内容加入到可执行程序中的做法。动态链接仅仅在其中加入了所调用函数的描述信息（往往是一些重定位信息）。仅当应用程序被装入内存开始运行时，在</a:t>
            </a:r>
            <a:r>
              <a:rPr lang="en-US" altLang="zh-CN" sz="1600" dirty="0">
                <a:solidFill>
                  <a:schemeClr val="tx1">
                    <a:lumMod val="75000"/>
                    <a:lumOff val="25000"/>
                  </a:schemeClr>
                </a:solidFill>
              </a:rPr>
              <a:t>Windows</a:t>
            </a:r>
            <a:r>
              <a:rPr lang="zh-CN" altLang="zh-CN" sz="1600" dirty="0">
                <a:solidFill>
                  <a:schemeClr val="tx1">
                    <a:lumMod val="75000"/>
                    <a:lumOff val="25000"/>
                  </a:schemeClr>
                </a:solidFill>
              </a:rPr>
              <a:t>的管理下，才在应用程序与相应的</a:t>
            </a:r>
            <a:r>
              <a:rPr lang="en-US" altLang="zh-CN" sz="1600" dirty="0">
                <a:solidFill>
                  <a:schemeClr val="tx1">
                    <a:lumMod val="75000"/>
                    <a:lumOff val="25000"/>
                  </a:schemeClr>
                </a:solidFill>
              </a:rPr>
              <a:t>DLL</a:t>
            </a:r>
            <a:r>
              <a:rPr lang="zh-CN" altLang="zh-CN" sz="1600" dirty="0">
                <a:solidFill>
                  <a:schemeClr val="tx1">
                    <a:lumMod val="75000"/>
                    <a:lumOff val="25000"/>
                  </a:schemeClr>
                </a:solidFill>
              </a:rPr>
              <a:t>之间建立链接关系。当要执行所调用</a:t>
            </a:r>
            <a:r>
              <a:rPr lang="en-US" altLang="zh-CN" sz="1600" dirty="0">
                <a:solidFill>
                  <a:schemeClr val="tx1">
                    <a:lumMod val="75000"/>
                    <a:lumOff val="25000"/>
                  </a:schemeClr>
                </a:solidFill>
              </a:rPr>
              <a:t>DLL</a:t>
            </a:r>
            <a:r>
              <a:rPr lang="zh-CN" altLang="zh-CN" sz="1600" dirty="0">
                <a:solidFill>
                  <a:schemeClr val="tx1">
                    <a:lumMod val="75000"/>
                    <a:lumOff val="25000"/>
                  </a:schemeClr>
                </a:solidFill>
              </a:rPr>
              <a:t>中的函数时，根据链接产生的重定位信息，</a:t>
            </a:r>
            <a:r>
              <a:rPr lang="en-US" altLang="zh-CN" sz="1600" dirty="0">
                <a:solidFill>
                  <a:schemeClr val="tx1">
                    <a:lumMod val="75000"/>
                    <a:lumOff val="25000"/>
                  </a:schemeClr>
                </a:solidFill>
              </a:rPr>
              <a:t>Windows</a:t>
            </a:r>
            <a:r>
              <a:rPr lang="zh-CN" altLang="zh-CN" sz="1600" dirty="0">
                <a:solidFill>
                  <a:schemeClr val="tx1">
                    <a:lumMod val="75000"/>
                    <a:lumOff val="25000"/>
                  </a:schemeClr>
                </a:solidFill>
              </a:rPr>
              <a:t>才转去执行</a:t>
            </a:r>
            <a:r>
              <a:rPr lang="en-US" altLang="zh-CN" sz="1600" dirty="0">
                <a:solidFill>
                  <a:schemeClr val="tx1">
                    <a:lumMod val="75000"/>
                    <a:lumOff val="25000"/>
                  </a:schemeClr>
                </a:solidFill>
              </a:rPr>
              <a:t>DLL</a:t>
            </a:r>
            <a:r>
              <a:rPr lang="zh-CN" altLang="zh-CN" sz="1600" dirty="0">
                <a:solidFill>
                  <a:schemeClr val="tx1">
                    <a:lumMod val="75000"/>
                    <a:lumOff val="25000"/>
                  </a:schemeClr>
                </a:solidFill>
              </a:rPr>
              <a:t>中相应的函数代码。</a:t>
            </a:r>
            <a:endParaRPr lang="en-US" altLang="zh-CN" sz="1600" dirty="0">
              <a:solidFill>
                <a:schemeClr val="tx1">
                  <a:lumMod val="75000"/>
                  <a:lumOff val="25000"/>
                </a:schemeClr>
              </a:solidFill>
            </a:endParaRPr>
          </a:p>
          <a:p>
            <a:pPr indent="457200"/>
            <a:endParaRPr lang="zh-CN" altLang="zh-CN" sz="1600" dirty="0">
              <a:solidFill>
                <a:schemeClr val="tx1">
                  <a:lumMod val="75000"/>
                  <a:lumOff val="25000"/>
                </a:schemeClr>
              </a:solidFill>
            </a:endParaRPr>
          </a:p>
          <a:p>
            <a:pPr indent="457200"/>
            <a:r>
              <a:rPr lang="zh-CN" altLang="zh-CN" dirty="0"/>
              <a:t>对于</a:t>
            </a:r>
            <a:r>
              <a:rPr lang="zh-CN" altLang="en-US" dirty="0"/>
              <a:t>上面</a:t>
            </a:r>
            <a:r>
              <a:rPr lang="zh-CN" altLang="zh-CN" dirty="0"/>
              <a:t>的例子，通过链接器，生成</a:t>
            </a:r>
            <a:r>
              <a:rPr lang="en-US" altLang="zh-CN" dirty="0"/>
              <a:t>compiler.exe</a:t>
            </a:r>
            <a:r>
              <a:rPr lang="zh-CN" altLang="zh-CN" dirty="0"/>
              <a:t>可执行文件。双击该文件，会出现计算阶乘的界面</a:t>
            </a:r>
            <a:r>
              <a:rPr lang="zh-CN" altLang="en-US" dirty="0"/>
              <a:t>。</a:t>
            </a:r>
            <a:endParaRPr lang="zh-CN" altLang="zh-CN" dirty="0"/>
          </a:p>
        </p:txBody>
      </p:sp>
      <p:pic>
        <p:nvPicPr>
          <p:cNvPr id="5" name="图片 4">
            <a:extLst>
              <a:ext uri="{FF2B5EF4-FFF2-40B4-BE49-F238E27FC236}">
                <a16:creationId xmlns:a16="http://schemas.microsoft.com/office/drawing/2014/main" id="{CF3A96A2-7753-4673-94DB-68BC57B92E45}"/>
              </a:ext>
            </a:extLst>
          </p:cNvPr>
          <p:cNvPicPr/>
          <p:nvPr/>
        </p:nvPicPr>
        <p:blipFill>
          <a:blip r:embed="rId2"/>
          <a:stretch>
            <a:fillRect/>
          </a:stretch>
        </p:blipFill>
        <p:spPr>
          <a:xfrm>
            <a:off x="6171623" y="4951888"/>
            <a:ext cx="4561032" cy="1255785"/>
          </a:xfrm>
          <a:prstGeom prst="rect">
            <a:avLst/>
          </a:prstGeom>
        </p:spPr>
      </p:pic>
    </p:spTree>
    <p:extLst>
      <p:ext uri="{BB962C8B-B14F-4D97-AF65-F5344CB8AC3E}">
        <p14:creationId xmlns:p14="http://schemas.microsoft.com/office/powerpoint/2010/main" val="924101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a:off x="5405751" y="2755900"/>
            <a:ext cx="1490349" cy="1358900"/>
          </a:xfrm>
          <a:prstGeom prst="roundRect">
            <a:avLst>
              <a:gd name="adj" fmla="val 6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4380601" y="3305771"/>
            <a:ext cx="981359" cy="1015663"/>
          </a:xfrm>
          <a:prstGeom prst="rect">
            <a:avLst/>
          </a:prstGeom>
          <a:noFill/>
        </p:spPr>
        <p:txBody>
          <a:bodyPr wrap="none" rtlCol="0">
            <a:spAutoFit/>
          </a:bodyPr>
          <a:lstStyle/>
          <a:p>
            <a:r>
              <a:rPr lang="en-US" altLang="zh-CN" sz="6000" dirty="0">
                <a:solidFill>
                  <a:prstClr val="white"/>
                </a:solidFill>
                <a:latin typeface="Impact" pitchFamily="34" charset="0"/>
              </a:rPr>
              <a:t>04</a:t>
            </a:r>
            <a:endParaRPr lang="zh-CN" altLang="en-US" sz="6000" dirty="0">
              <a:solidFill>
                <a:prstClr val="white"/>
              </a:solidFill>
              <a:latin typeface="Impact" pitchFamily="34" charset="0"/>
            </a:endParaRPr>
          </a:p>
        </p:txBody>
      </p:sp>
      <p:sp>
        <p:nvSpPr>
          <p:cNvPr id="10" name="文本框 9"/>
          <p:cNvSpPr txBox="1"/>
          <p:nvPr/>
        </p:nvSpPr>
        <p:spPr>
          <a:xfrm>
            <a:off x="4245438" y="4200268"/>
            <a:ext cx="1261884" cy="369332"/>
          </a:xfrm>
          <a:prstGeom prst="rect">
            <a:avLst/>
          </a:prstGeom>
          <a:noFill/>
        </p:spPr>
        <p:txBody>
          <a:bodyPr wrap="none" rtlCol="0">
            <a:spAutoFit/>
          </a:bodyPr>
          <a:lstStyle/>
          <a:p>
            <a:r>
              <a:rPr lang="zh-CN" altLang="en-US" spc="300" dirty="0">
                <a:solidFill>
                  <a:prstClr val="white"/>
                </a:solidFill>
              </a:rPr>
              <a:t>拓展部分</a:t>
            </a:r>
          </a:p>
        </p:txBody>
      </p:sp>
      <p:grpSp>
        <p:nvGrpSpPr>
          <p:cNvPr id="18" name="组合 17"/>
          <p:cNvGrpSpPr/>
          <p:nvPr/>
        </p:nvGrpSpPr>
        <p:grpSpPr>
          <a:xfrm>
            <a:off x="5659749" y="3021633"/>
            <a:ext cx="906152" cy="907700"/>
            <a:chOff x="7287419" y="4435475"/>
            <a:chExt cx="464344" cy="465138"/>
          </a:xfrm>
          <a:solidFill>
            <a:schemeClr val="accent4"/>
          </a:solidFill>
        </p:grpSpPr>
        <p:sp>
          <p:nvSpPr>
            <p:cNvPr id="19" name="AutoShape 18"/>
            <p:cNvSpPr/>
            <p:nvPr/>
          </p:nvSpPr>
          <p:spPr bwMode="auto">
            <a:xfrm>
              <a:off x="7287419" y="4435475"/>
              <a:ext cx="464344" cy="465138"/>
            </a:xfrm>
            <a:custGeom>
              <a:avLst/>
              <a:gdLst/>
              <a:ahLst/>
              <a:cxnLst/>
              <a:rect l="0" t="0" r="r" b="b"/>
              <a:pathLst>
                <a:path w="21600" h="21600">
                  <a:moveTo>
                    <a:pt x="20250" y="19800"/>
                  </a:moveTo>
                  <a:cubicBezTo>
                    <a:pt x="20250" y="20048"/>
                    <a:pt x="20048" y="20250"/>
                    <a:pt x="19800" y="20250"/>
                  </a:cubicBezTo>
                  <a:lnTo>
                    <a:pt x="1800" y="20250"/>
                  </a:lnTo>
                  <a:cubicBezTo>
                    <a:pt x="1552" y="20250"/>
                    <a:pt x="1350" y="20048"/>
                    <a:pt x="1350" y="19800"/>
                  </a:cubicBezTo>
                  <a:lnTo>
                    <a:pt x="1350" y="3825"/>
                  </a:lnTo>
                  <a:cubicBezTo>
                    <a:pt x="1350" y="3577"/>
                    <a:pt x="1552" y="3375"/>
                    <a:pt x="1800" y="3375"/>
                  </a:cubicBezTo>
                  <a:lnTo>
                    <a:pt x="4725" y="3375"/>
                  </a:lnTo>
                  <a:lnTo>
                    <a:pt x="4725" y="4725"/>
                  </a:lnTo>
                  <a:cubicBezTo>
                    <a:pt x="4725" y="5098"/>
                    <a:pt x="5028" y="5400"/>
                    <a:pt x="5400" y="5400"/>
                  </a:cubicBezTo>
                  <a:cubicBezTo>
                    <a:pt x="5772" y="5400"/>
                    <a:pt x="6075" y="5098"/>
                    <a:pt x="6075" y="4725"/>
                  </a:cubicBezTo>
                  <a:lnTo>
                    <a:pt x="6075" y="3375"/>
                  </a:lnTo>
                  <a:lnTo>
                    <a:pt x="10125" y="3375"/>
                  </a:lnTo>
                  <a:lnTo>
                    <a:pt x="10125" y="4725"/>
                  </a:lnTo>
                  <a:cubicBezTo>
                    <a:pt x="10125" y="5098"/>
                    <a:pt x="10428" y="5400"/>
                    <a:pt x="10800" y="5400"/>
                  </a:cubicBezTo>
                  <a:cubicBezTo>
                    <a:pt x="11172" y="5400"/>
                    <a:pt x="11475" y="5098"/>
                    <a:pt x="11475" y="4725"/>
                  </a:cubicBezTo>
                  <a:lnTo>
                    <a:pt x="11475" y="3375"/>
                  </a:lnTo>
                  <a:lnTo>
                    <a:pt x="15525" y="3375"/>
                  </a:lnTo>
                  <a:lnTo>
                    <a:pt x="15525" y="4725"/>
                  </a:lnTo>
                  <a:cubicBezTo>
                    <a:pt x="15525" y="5098"/>
                    <a:pt x="15828" y="5400"/>
                    <a:pt x="16200" y="5400"/>
                  </a:cubicBezTo>
                  <a:cubicBezTo>
                    <a:pt x="16572" y="5400"/>
                    <a:pt x="16875" y="5098"/>
                    <a:pt x="16875" y="4725"/>
                  </a:cubicBezTo>
                  <a:lnTo>
                    <a:pt x="16875" y="3375"/>
                  </a:lnTo>
                  <a:lnTo>
                    <a:pt x="19800" y="3375"/>
                  </a:lnTo>
                  <a:cubicBezTo>
                    <a:pt x="20048" y="3375"/>
                    <a:pt x="20250" y="3577"/>
                    <a:pt x="20250" y="3825"/>
                  </a:cubicBezTo>
                  <a:cubicBezTo>
                    <a:pt x="20250" y="3825"/>
                    <a:pt x="20250" y="19800"/>
                    <a:pt x="20250" y="19800"/>
                  </a:cubicBezTo>
                  <a:close/>
                  <a:moveTo>
                    <a:pt x="19800" y="2025"/>
                  </a:moveTo>
                  <a:lnTo>
                    <a:pt x="16875" y="2025"/>
                  </a:lnTo>
                  <a:lnTo>
                    <a:pt x="16875" y="675"/>
                  </a:lnTo>
                  <a:cubicBezTo>
                    <a:pt x="16875" y="302"/>
                    <a:pt x="16572" y="0"/>
                    <a:pt x="16200" y="0"/>
                  </a:cubicBezTo>
                  <a:cubicBezTo>
                    <a:pt x="15828" y="0"/>
                    <a:pt x="15525" y="302"/>
                    <a:pt x="15525" y="675"/>
                  </a:cubicBezTo>
                  <a:lnTo>
                    <a:pt x="15525" y="2025"/>
                  </a:lnTo>
                  <a:lnTo>
                    <a:pt x="11475" y="2025"/>
                  </a:lnTo>
                  <a:lnTo>
                    <a:pt x="11475" y="675"/>
                  </a:lnTo>
                  <a:cubicBezTo>
                    <a:pt x="11475" y="302"/>
                    <a:pt x="11172" y="0"/>
                    <a:pt x="10800" y="0"/>
                  </a:cubicBezTo>
                  <a:cubicBezTo>
                    <a:pt x="10428" y="0"/>
                    <a:pt x="10125" y="302"/>
                    <a:pt x="10125" y="675"/>
                  </a:cubicBezTo>
                  <a:lnTo>
                    <a:pt x="10125" y="2025"/>
                  </a:lnTo>
                  <a:lnTo>
                    <a:pt x="6075" y="2025"/>
                  </a:lnTo>
                  <a:lnTo>
                    <a:pt x="6075" y="675"/>
                  </a:lnTo>
                  <a:cubicBezTo>
                    <a:pt x="6075" y="302"/>
                    <a:pt x="5772" y="0"/>
                    <a:pt x="5400" y="0"/>
                  </a:cubicBezTo>
                  <a:cubicBezTo>
                    <a:pt x="5028" y="0"/>
                    <a:pt x="4725" y="302"/>
                    <a:pt x="4725" y="675"/>
                  </a:cubicBezTo>
                  <a:lnTo>
                    <a:pt x="4725" y="2025"/>
                  </a:lnTo>
                  <a:lnTo>
                    <a:pt x="1800" y="2025"/>
                  </a:lnTo>
                  <a:cubicBezTo>
                    <a:pt x="806" y="2025"/>
                    <a:pt x="0" y="2831"/>
                    <a:pt x="0" y="3825"/>
                  </a:cubicBezTo>
                  <a:lnTo>
                    <a:pt x="0" y="19800"/>
                  </a:lnTo>
                  <a:cubicBezTo>
                    <a:pt x="0" y="20794"/>
                    <a:pt x="806" y="21600"/>
                    <a:pt x="1800" y="21600"/>
                  </a:cubicBezTo>
                  <a:lnTo>
                    <a:pt x="19800" y="21600"/>
                  </a:lnTo>
                  <a:cubicBezTo>
                    <a:pt x="20794" y="21600"/>
                    <a:pt x="21600" y="20794"/>
                    <a:pt x="21600" y="19800"/>
                  </a:cubicBezTo>
                  <a:lnTo>
                    <a:pt x="21600" y="3825"/>
                  </a:lnTo>
                  <a:cubicBezTo>
                    <a:pt x="21600" y="2831"/>
                    <a:pt x="20794" y="2025"/>
                    <a:pt x="19800" y="2025"/>
                  </a:cubicBezTo>
                </a:path>
              </a:pathLst>
            </a:custGeom>
            <a:grpFill/>
            <a:ln>
              <a:noFill/>
            </a:ln>
          </p:spPr>
          <p:txBody>
            <a:bodyPr lIns="0" tIns="0" rIns="0" bIns="0"/>
            <a:lstStyle/>
            <a:p>
              <a:endParaRPr lang="en-US" sz="900">
                <a:solidFill>
                  <a:prstClr val="black"/>
                </a:solidFill>
              </a:endParaRPr>
            </a:p>
          </p:txBody>
        </p:sp>
        <p:sp>
          <p:nvSpPr>
            <p:cNvPr id="20" name="AutoShape 19"/>
            <p:cNvSpPr/>
            <p:nvPr/>
          </p:nvSpPr>
          <p:spPr bwMode="auto">
            <a:xfrm>
              <a:off x="7389019" y="4610100"/>
              <a:ext cx="57944" cy="43657"/>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21" name="AutoShape 20"/>
            <p:cNvSpPr/>
            <p:nvPr/>
          </p:nvSpPr>
          <p:spPr bwMode="auto">
            <a:xfrm>
              <a:off x="7389019" y="4682332"/>
              <a:ext cx="57944" cy="43656"/>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22" name="AutoShape 21"/>
            <p:cNvSpPr/>
            <p:nvPr/>
          </p:nvSpPr>
          <p:spPr bwMode="auto">
            <a:xfrm>
              <a:off x="7389019" y="4755357"/>
              <a:ext cx="57944" cy="42863"/>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23" name="AutoShape 22"/>
            <p:cNvSpPr/>
            <p:nvPr/>
          </p:nvSpPr>
          <p:spPr bwMode="auto">
            <a:xfrm>
              <a:off x="7490619" y="4755357"/>
              <a:ext cx="57944" cy="42863"/>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24" name="AutoShape 23"/>
            <p:cNvSpPr/>
            <p:nvPr/>
          </p:nvSpPr>
          <p:spPr bwMode="auto">
            <a:xfrm>
              <a:off x="7490619" y="4682332"/>
              <a:ext cx="57944" cy="43656"/>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25" name="AutoShape 24"/>
            <p:cNvSpPr/>
            <p:nvPr/>
          </p:nvSpPr>
          <p:spPr bwMode="auto">
            <a:xfrm>
              <a:off x="7490619" y="4610100"/>
              <a:ext cx="57944" cy="43657"/>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26" name="AutoShape 25"/>
            <p:cNvSpPr/>
            <p:nvPr/>
          </p:nvSpPr>
          <p:spPr bwMode="auto">
            <a:xfrm>
              <a:off x="7592219" y="4755357"/>
              <a:ext cx="57944" cy="42863"/>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27" name="AutoShape 26"/>
            <p:cNvSpPr/>
            <p:nvPr/>
          </p:nvSpPr>
          <p:spPr bwMode="auto">
            <a:xfrm>
              <a:off x="7592219" y="4682332"/>
              <a:ext cx="57944" cy="43656"/>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sp>
          <p:nvSpPr>
            <p:cNvPr id="28" name="AutoShape 27"/>
            <p:cNvSpPr/>
            <p:nvPr/>
          </p:nvSpPr>
          <p:spPr bwMode="auto">
            <a:xfrm>
              <a:off x="7592219" y="4610100"/>
              <a:ext cx="57944" cy="43657"/>
            </a:xfrm>
            <a:custGeom>
              <a:avLst/>
              <a:gdLst/>
              <a:ahLst/>
              <a:cxnLst/>
              <a:rect l="0" t="0" r="r" b="b"/>
              <a:pathLst>
                <a:path w="21600" h="21600">
                  <a:moveTo>
                    <a:pt x="0" y="21600"/>
                  </a:moveTo>
                  <a:lnTo>
                    <a:pt x="21600" y="21600"/>
                  </a:lnTo>
                  <a:lnTo>
                    <a:pt x="21600" y="0"/>
                  </a:lnTo>
                  <a:lnTo>
                    <a:pt x="0" y="0"/>
                  </a:lnTo>
                  <a:cubicBezTo>
                    <a:pt x="0" y="0"/>
                    <a:pt x="0" y="21600"/>
                    <a:pt x="0" y="21600"/>
                  </a:cubicBezTo>
                  <a:close/>
                  <a:moveTo>
                    <a:pt x="0" y="21600"/>
                  </a:moveTo>
                </a:path>
              </a:pathLst>
            </a:custGeom>
            <a:grpFill/>
            <a:ln>
              <a:noFill/>
            </a:ln>
          </p:spPr>
          <p:txBody>
            <a:bodyPr lIns="0" tIns="0" rIns="0" bIns="0"/>
            <a:lstStyle/>
            <a:p>
              <a:endParaRPr lang="en-US" sz="900">
                <a:solidFill>
                  <a:prstClr val="black"/>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4_1"/>
          <p:cNvSpPr txBox="1"/>
          <p:nvPr/>
        </p:nvSpPr>
        <p:spPr>
          <a:xfrm>
            <a:off x="844740" y="144846"/>
            <a:ext cx="1774845" cy="523220"/>
          </a:xfrm>
          <a:prstGeom prst="rect">
            <a:avLst/>
          </a:prstGeom>
          <a:noFill/>
        </p:spPr>
        <p:txBody>
          <a:bodyPr wrap="none" rtlCol="0">
            <a:spAutoFit/>
          </a:bodyPr>
          <a:lstStyle/>
          <a:p>
            <a:r>
              <a:rPr lang="zh-CN" altLang="en-US" sz="2800" b="1" spc="300" dirty="0">
                <a:solidFill>
                  <a:prstClr val="black">
                    <a:lumMod val="65000"/>
                    <a:lumOff val="35000"/>
                  </a:prstClr>
                </a:solidFill>
              </a:rPr>
              <a:t>程序微调</a:t>
            </a:r>
          </a:p>
        </p:txBody>
      </p:sp>
      <p:sp>
        <p:nvSpPr>
          <p:cNvPr id="27" name="文本框 26">
            <a:extLst>
              <a:ext uri="{FF2B5EF4-FFF2-40B4-BE49-F238E27FC236}">
                <a16:creationId xmlns:a16="http://schemas.microsoft.com/office/drawing/2014/main" id="{6B873F59-37CE-428A-871C-1CF78F827C97}"/>
              </a:ext>
            </a:extLst>
          </p:cNvPr>
          <p:cNvSpPr txBox="1"/>
          <p:nvPr/>
        </p:nvSpPr>
        <p:spPr>
          <a:xfrm>
            <a:off x="844740" y="1456841"/>
            <a:ext cx="8500738" cy="923330"/>
          </a:xfrm>
          <a:prstGeom prst="rect">
            <a:avLst/>
          </a:prstGeom>
          <a:noFill/>
        </p:spPr>
        <p:txBody>
          <a:bodyPr wrap="square" rtlCol="0">
            <a:spAutoFit/>
          </a:bodyPr>
          <a:lstStyle/>
          <a:p>
            <a:pPr marL="342900" lvl="0" indent="-342900">
              <a:buFont typeface="+mj-lt"/>
              <a:buAutoNum type="arabicPeriod"/>
            </a:pPr>
            <a:r>
              <a:rPr lang="zh-CN" altLang="zh-CN" dirty="0"/>
              <a:t>将整数</a:t>
            </a:r>
            <a:r>
              <a:rPr lang="en-US" altLang="zh-CN" dirty="0" err="1"/>
              <a:t>i</a:t>
            </a:r>
            <a:r>
              <a:rPr lang="zh-CN" altLang="zh-CN" dirty="0"/>
              <a:t>和</a:t>
            </a:r>
            <a:r>
              <a:rPr lang="en-US" altLang="zh-CN" dirty="0"/>
              <a:t>f</a:t>
            </a:r>
            <a:r>
              <a:rPr lang="zh-CN" altLang="zh-CN" dirty="0"/>
              <a:t>的定义和初始化写在头文件</a:t>
            </a:r>
            <a:r>
              <a:rPr lang="en-US" altLang="zh-CN" dirty="0" err="1"/>
              <a:t>fac.h</a:t>
            </a:r>
            <a:r>
              <a:rPr lang="zh-CN" altLang="zh-CN" dirty="0"/>
              <a:t>中，在</a:t>
            </a:r>
            <a:r>
              <a:rPr lang="en-US" altLang="zh-CN" dirty="0"/>
              <a:t>main.cpp</a:t>
            </a:r>
            <a:r>
              <a:rPr lang="zh-CN" altLang="zh-CN" dirty="0"/>
              <a:t>中引用</a:t>
            </a:r>
            <a:r>
              <a:rPr lang="en-US" altLang="zh-CN" dirty="0" err="1"/>
              <a:t>fac.h</a:t>
            </a:r>
            <a:r>
              <a:rPr lang="zh-CN" altLang="zh-CN" dirty="0"/>
              <a:t>；</a:t>
            </a:r>
          </a:p>
          <a:p>
            <a:pPr marL="342900" lvl="0" indent="-342900">
              <a:buFont typeface="+mj-lt"/>
              <a:buAutoNum type="arabicPeriod"/>
            </a:pPr>
            <a:r>
              <a:rPr lang="zh-CN" altLang="zh-CN" dirty="0"/>
              <a:t>增加注释“</a:t>
            </a:r>
            <a:r>
              <a:rPr lang="en-US" altLang="zh-CN" dirty="0"/>
              <a:t>//</a:t>
            </a:r>
            <a:r>
              <a:rPr lang="zh-CN" altLang="zh-CN" dirty="0"/>
              <a:t>输入一个整数</a:t>
            </a:r>
            <a:r>
              <a:rPr lang="en-US" altLang="zh-CN" dirty="0"/>
              <a:t>n</a:t>
            </a:r>
            <a:r>
              <a:rPr lang="zh-CN" altLang="zh-CN" dirty="0"/>
              <a:t>，输出</a:t>
            </a:r>
            <a:r>
              <a:rPr lang="en-US" altLang="zh-CN" dirty="0"/>
              <a:t>n</a:t>
            </a:r>
            <a:r>
              <a:rPr lang="zh-CN" altLang="zh-CN" dirty="0"/>
              <a:t>的阶乘”；</a:t>
            </a:r>
          </a:p>
          <a:p>
            <a:pPr marL="342900" lvl="0" indent="-342900">
              <a:buFont typeface="+mj-lt"/>
              <a:buAutoNum type="arabicPeriod"/>
            </a:pPr>
            <a:r>
              <a:rPr lang="zh-CN" altLang="zh-CN" dirty="0"/>
              <a:t>在</a:t>
            </a:r>
            <a:r>
              <a:rPr lang="en-US" altLang="zh-CN" dirty="0"/>
              <a:t>main.cpp</a:t>
            </a:r>
            <a:r>
              <a:rPr lang="zh-CN" altLang="zh-CN" dirty="0"/>
              <a:t>中进行宏定义，令</a:t>
            </a:r>
            <a:r>
              <a:rPr lang="en-US" altLang="zh-CN" dirty="0"/>
              <a:t>x=3</a:t>
            </a:r>
            <a:r>
              <a:rPr lang="zh-CN" altLang="zh-CN" dirty="0"/>
              <a:t>，并在</a:t>
            </a:r>
            <a:r>
              <a:rPr lang="en-US" altLang="zh-CN" dirty="0"/>
              <a:t>main()</a:t>
            </a:r>
            <a:r>
              <a:rPr lang="zh-CN" altLang="zh-CN" dirty="0"/>
              <a:t>函数中输出</a:t>
            </a:r>
            <a:r>
              <a:rPr lang="en-US" altLang="zh-CN" dirty="0"/>
              <a:t>x</a:t>
            </a:r>
            <a:r>
              <a:rPr lang="zh-CN" altLang="zh-CN" dirty="0"/>
              <a:t>的值。</a:t>
            </a:r>
          </a:p>
        </p:txBody>
      </p:sp>
      <p:pic>
        <p:nvPicPr>
          <p:cNvPr id="30" name="图片 29">
            <a:extLst>
              <a:ext uri="{FF2B5EF4-FFF2-40B4-BE49-F238E27FC236}">
                <a16:creationId xmlns:a16="http://schemas.microsoft.com/office/drawing/2014/main" id="{F4C258F1-8193-4434-896B-1BE6736AAB53}"/>
              </a:ext>
            </a:extLst>
          </p:cNvPr>
          <p:cNvPicPr/>
          <p:nvPr/>
        </p:nvPicPr>
        <p:blipFill>
          <a:blip r:embed="rId2"/>
          <a:stretch>
            <a:fillRect/>
          </a:stretch>
        </p:blipFill>
        <p:spPr>
          <a:xfrm>
            <a:off x="2016738" y="3256955"/>
            <a:ext cx="2657737" cy="1920108"/>
          </a:xfrm>
          <a:prstGeom prst="rect">
            <a:avLst/>
          </a:prstGeom>
        </p:spPr>
      </p:pic>
      <p:pic>
        <p:nvPicPr>
          <p:cNvPr id="31" name="图片 30">
            <a:extLst>
              <a:ext uri="{FF2B5EF4-FFF2-40B4-BE49-F238E27FC236}">
                <a16:creationId xmlns:a16="http://schemas.microsoft.com/office/drawing/2014/main" id="{DD97A62C-6571-4D26-9570-605D8CD0BD4B}"/>
              </a:ext>
            </a:extLst>
          </p:cNvPr>
          <p:cNvPicPr/>
          <p:nvPr/>
        </p:nvPicPr>
        <p:blipFill>
          <a:blip r:embed="rId3"/>
          <a:stretch>
            <a:fillRect/>
          </a:stretch>
        </p:blipFill>
        <p:spPr>
          <a:xfrm>
            <a:off x="6262942" y="2616542"/>
            <a:ext cx="4542921" cy="32009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4_1"/>
          <p:cNvSpPr txBox="1"/>
          <p:nvPr/>
        </p:nvSpPr>
        <p:spPr>
          <a:xfrm>
            <a:off x="844740" y="144846"/>
            <a:ext cx="1774845" cy="523220"/>
          </a:xfrm>
          <a:prstGeom prst="rect">
            <a:avLst/>
          </a:prstGeom>
          <a:noFill/>
        </p:spPr>
        <p:txBody>
          <a:bodyPr wrap="none" rtlCol="0">
            <a:spAutoFit/>
          </a:bodyPr>
          <a:lstStyle/>
          <a:p>
            <a:r>
              <a:rPr lang="zh-CN" altLang="en-US" sz="2800" b="1" spc="300" dirty="0">
                <a:solidFill>
                  <a:prstClr val="black">
                    <a:lumMod val="65000"/>
                    <a:lumOff val="35000"/>
                  </a:prstClr>
                </a:solidFill>
              </a:rPr>
              <a:t>程序微调</a:t>
            </a:r>
          </a:p>
        </p:txBody>
      </p:sp>
      <p:pic>
        <p:nvPicPr>
          <p:cNvPr id="6" name="图片 5">
            <a:extLst>
              <a:ext uri="{FF2B5EF4-FFF2-40B4-BE49-F238E27FC236}">
                <a16:creationId xmlns:a16="http://schemas.microsoft.com/office/drawing/2014/main" id="{A40EF4F4-283E-48EB-8AE1-6B3560E668FA}"/>
              </a:ext>
            </a:extLst>
          </p:cNvPr>
          <p:cNvPicPr/>
          <p:nvPr/>
        </p:nvPicPr>
        <p:blipFill>
          <a:blip r:embed="rId2"/>
          <a:stretch>
            <a:fillRect/>
          </a:stretch>
        </p:blipFill>
        <p:spPr>
          <a:xfrm>
            <a:off x="3310759" y="972649"/>
            <a:ext cx="8300545" cy="2207216"/>
          </a:xfrm>
          <a:prstGeom prst="rect">
            <a:avLst/>
          </a:prstGeom>
        </p:spPr>
      </p:pic>
      <p:pic>
        <p:nvPicPr>
          <p:cNvPr id="7" name="图片 6">
            <a:extLst>
              <a:ext uri="{FF2B5EF4-FFF2-40B4-BE49-F238E27FC236}">
                <a16:creationId xmlns:a16="http://schemas.microsoft.com/office/drawing/2014/main" id="{1B92D3F0-23C5-4EC7-901D-996FA8348F45}"/>
              </a:ext>
            </a:extLst>
          </p:cNvPr>
          <p:cNvPicPr/>
          <p:nvPr/>
        </p:nvPicPr>
        <p:blipFill>
          <a:blip r:embed="rId3"/>
          <a:stretch>
            <a:fillRect/>
          </a:stretch>
        </p:blipFill>
        <p:spPr>
          <a:xfrm>
            <a:off x="386255" y="2618859"/>
            <a:ext cx="8819821" cy="3800812"/>
          </a:xfrm>
          <a:prstGeom prst="rect">
            <a:avLst/>
          </a:prstGeom>
        </p:spPr>
      </p:pic>
      <p:sp>
        <p:nvSpPr>
          <p:cNvPr id="2" name="文本框 1">
            <a:extLst>
              <a:ext uri="{FF2B5EF4-FFF2-40B4-BE49-F238E27FC236}">
                <a16:creationId xmlns:a16="http://schemas.microsoft.com/office/drawing/2014/main" id="{4B879F93-FC69-4BDF-9AE6-B035F23CE803}"/>
              </a:ext>
            </a:extLst>
          </p:cNvPr>
          <p:cNvSpPr txBox="1"/>
          <p:nvPr/>
        </p:nvSpPr>
        <p:spPr>
          <a:xfrm>
            <a:off x="9534524" y="4519265"/>
            <a:ext cx="2657476" cy="923330"/>
          </a:xfrm>
          <a:prstGeom prst="rect">
            <a:avLst/>
          </a:prstGeom>
          <a:noFill/>
        </p:spPr>
        <p:txBody>
          <a:bodyPr wrap="square" rtlCol="0">
            <a:spAutoFit/>
          </a:bodyPr>
          <a:lstStyle/>
          <a:p>
            <a:r>
              <a:rPr lang="en-US" altLang="zh-CN" dirty="0" err="1"/>
              <a:t>fac.h</a:t>
            </a:r>
            <a:r>
              <a:rPr lang="zh-CN" altLang="zh-CN" dirty="0"/>
              <a:t>的内容被替换写入；</a:t>
            </a:r>
            <a:endParaRPr lang="en-US" altLang="zh-CN" dirty="0"/>
          </a:p>
          <a:p>
            <a:r>
              <a:rPr lang="zh-CN" altLang="zh-CN" dirty="0"/>
              <a:t>注释被删除；</a:t>
            </a:r>
            <a:endParaRPr lang="en-US" altLang="zh-CN" dirty="0"/>
          </a:p>
          <a:p>
            <a:r>
              <a:rPr lang="zh-CN" altLang="zh-CN" dirty="0"/>
              <a:t>对</a:t>
            </a:r>
            <a:r>
              <a:rPr lang="en-US" altLang="zh-CN" dirty="0"/>
              <a:t>x</a:t>
            </a:r>
            <a:r>
              <a:rPr lang="zh-CN" altLang="zh-CN" dirty="0"/>
              <a:t>进行了宏替换</a:t>
            </a:r>
            <a:endParaRPr lang="zh-CN" altLang="en-US" dirty="0"/>
          </a:p>
        </p:txBody>
      </p:sp>
    </p:spTree>
    <p:extLst>
      <p:ext uri="{BB962C8B-B14F-4D97-AF65-F5344CB8AC3E}">
        <p14:creationId xmlns:p14="http://schemas.microsoft.com/office/powerpoint/2010/main" val="407409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844740" y="144846"/>
            <a:ext cx="2569934" cy="523220"/>
          </a:xfrm>
          <a:prstGeom prst="rect">
            <a:avLst/>
          </a:prstGeom>
          <a:noFill/>
        </p:spPr>
        <p:txBody>
          <a:bodyPr wrap="none" rtlCol="0">
            <a:spAutoFit/>
          </a:bodyPr>
          <a:lstStyle/>
          <a:p>
            <a:r>
              <a:rPr lang="zh-CN" altLang="en-US" sz="2800" b="1" spc="300" dirty="0">
                <a:solidFill>
                  <a:prstClr val="black">
                    <a:lumMod val="65000"/>
                    <a:lumOff val="35000"/>
                  </a:prstClr>
                </a:solidFill>
              </a:rPr>
              <a:t>修改编译参数</a:t>
            </a:r>
          </a:p>
        </p:txBody>
      </p:sp>
      <p:sp>
        <p:nvSpPr>
          <p:cNvPr id="2" name="文本框 1">
            <a:extLst>
              <a:ext uri="{FF2B5EF4-FFF2-40B4-BE49-F238E27FC236}">
                <a16:creationId xmlns:a16="http://schemas.microsoft.com/office/drawing/2014/main" id="{052DBB53-B6F3-4582-90BF-9DC231D7CD72}"/>
              </a:ext>
            </a:extLst>
          </p:cNvPr>
          <p:cNvSpPr txBox="1"/>
          <p:nvPr/>
        </p:nvSpPr>
        <p:spPr>
          <a:xfrm>
            <a:off x="1943828" y="1683704"/>
            <a:ext cx="7268705" cy="1200329"/>
          </a:xfrm>
          <a:prstGeom prst="rect">
            <a:avLst/>
          </a:prstGeom>
          <a:noFill/>
        </p:spPr>
        <p:txBody>
          <a:bodyPr wrap="square" rtlCol="0">
            <a:spAutoFit/>
          </a:bodyPr>
          <a:lstStyle/>
          <a:p>
            <a:r>
              <a:rPr lang="zh-CN" altLang="zh-CN" dirty="0"/>
              <a:t>编译参数的设置主要是在【属性】 </a:t>
            </a:r>
            <a:r>
              <a:rPr lang="en-US" altLang="zh-CN" dirty="0">
                <a:sym typeface="Wingdings" panose="05000000000000000000" pitchFamily="2" charset="2"/>
              </a:rPr>
              <a:t></a:t>
            </a:r>
            <a:r>
              <a:rPr lang="zh-CN" altLang="zh-CN" dirty="0"/>
              <a:t>【配置属性】</a:t>
            </a:r>
            <a:r>
              <a:rPr lang="en-US" altLang="zh-CN" dirty="0">
                <a:sym typeface="Wingdings" panose="05000000000000000000" pitchFamily="2" charset="2"/>
              </a:rPr>
              <a:t></a:t>
            </a:r>
            <a:r>
              <a:rPr lang="zh-CN" altLang="zh-CN" dirty="0"/>
              <a:t>【</a:t>
            </a:r>
            <a:r>
              <a:rPr lang="en-US" altLang="zh-CN" dirty="0"/>
              <a:t>C/C++</a:t>
            </a:r>
            <a:r>
              <a:rPr lang="zh-CN" altLang="zh-CN" dirty="0"/>
              <a:t>】里进行</a:t>
            </a:r>
          </a:p>
          <a:p>
            <a:r>
              <a:rPr lang="zh-CN" altLang="zh-CN" dirty="0"/>
              <a:t>选中“优化”选项，在右侧对优化选项进行修改</a:t>
            </a:r>
            <a:endParaRPr lang="en-US" altLang="zh-CN" dirty="0"/>
          </a:p>
          <a:p>
            <a:endParaRPr lang="en-US" altLang="zh-CN" dirty="0"/>
          </a:p>
          <a:p>
            <a:r>
              <a:rPr lang="zh-CN" altLang="zh-CN" dirty="0"/>
              <a:t>默认的优化选项是“</a:t>
            </a:r>
            <a:r>
              <a:rPr lang="en-US" altLang="zh-CN" dirty="0"/>
              <a:t>/Od</a:t>
            </a:r>
            <a:r>
              <a:rPr lang="zh-CN" altLang="zh-CN" dirty="0"/>
              <a:t>”，这是为了简化调试的选项</a:t>
            </a:r>
          </a:p>
        </p:txBody>
      </p:sp>
      <p:pic>
        <p:nvPicPr>
          <p:cNvPr id="4" name="图片 3">
            <a:extLst>
              <a:ext uri="{FF2B5EF4-FFF2-40B4-BE49-F238E27FC236}">
                <a16:creationId xmlns:a16="http://schemas.microsoft.com/office/drawing/2014/main" id="{6FBB1CA4-66E7-40D9-8A58-B5A2AA5E0B81}"/>
              </a:ext>
            </a:extLst>
          </p:cNvPr>
          <p:cNvPicPr/>
          <p:nvPr/>
        </p:nvPicPr>
        <p:blipFill>
          <a:blip r:embed="rId2"/>
          <a:stretch>
            <a:fillRect/>
          </a:stretch>
        </p:blipFill>
        <p:spPr>
          <a:xfrm>
            <a:off x="2056814" y="3186028"/>
            <a:ext cx="4039186" cy="2550741"/>
          </a:xfrm>
          <a:prstGeom prst="rect">
            <a:avLst/>
          </a:prstGeom>
        </p:spPr>
      </p:pic>
      <p:pic>
        <p:nvPicPr>
          <p:cNvPr id="5" name="图片 4">
            <a:extLst>
              <a:ext uri="{FF2B5EF4-FFF2-40B4-BE49-F238E27FC236}">
                <a16:creationId xmlns:a16="http://schemas.microsoft.com/office/drawing/2014/main" id="{145D483F-F512-4B91-AE4A-A635242B2581}"/>
              </a:ext>
            </a:extLst>
          </p:cNvPr>
          <p:cNvPicPr/>
          <p:nvPr/>
        </p:nvPicPr>
        <p:blipFill>
          <a:blip r:embed="rId3"/>
          <a:stretch>
            <a:fillRect/>
          </a:stretch>
        </p:blipFill>
        <p:spPr>
          <a:xfrm>
            <a:off x="6283572" y="3748501"/>
            <a:ext cx="3641407" cy="14257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844740" y="144846"/>
            <a:ext cx="2569934" cy="523220"/>
          </a:xfrm>
          <a:prstGeom prst="rect">
            <a:avLst/>
          </a:prstGeom>
          <a:noFill/>
        </p:spPr>
        <p:txBody>
          <a:bodyPr wrap="none" rtlCol="0">
            <a:spAutoFit/>
          </a:bodyPr>
          <a:lstStyle/>
          <a:p>
            <a:r>
              <a:rPr lang="zh-CN" altLang="en-US" sz="2800" b="1" spc="300" dirty="0">
                <a:solidFill>
                  <a:prstClr val="black">
                    <a:lumMod val="65000"/>
                    <a:lumOff val="35000"/>
                  </a:prstClr>
                </a:solidFill>
              </a:rPr>
              <a:t>修改编译参数</a:t>
            </a:r>
          </a:p>
        </p:txBody>
      </p:sp>
      <p:grpSp>
        <p:nvGrpSpPr>
          <p:cNvPr id="4" name="组合 3">
            <a:extLst>
              <a:ext uri="{FF2B5EF4-FFF2-40B4-BE49-F238E27FC236}">
                <a16:creationId xmlns:a16="http://schemas.microsoft.com/office/drawing/2014/main" id="{EB9AFBCB-210A-43B6-91CA-7CBD73B26494}"/>
              </a:ext>
            </a:extLst>
          </p:cNvPr>
          <p:cNvGrpSpPr/>
          <p:nvPr/>
        </p:nvGrpSpPr>
        <p:grpSpPr>
          <a:xfrm>
            <a:off x="6882624" y="3539359"/>
            <a:ext cx="4515845" cy="2866249"/>
            <a:chOff x="930275" y="2365375"/>
            <a:chExt cx="5321300" cy="3740151"/>
          </a:xfrm>
        </p:grpSpPr>
        <p:sp>
          <p:nvSpPr>
            <p:cNvPr id="5" name="AutoShape 3">
              <a:extLst>
                <a:ext uri="{FF2B5EF4-FFF2-40B4-BE49-F238E27FC236}">
                  <a16:creationId xmlns:a16="http://schemas.microsoft.com/office/drawing/2014/main" id="{50640591-161D-448A-8E25-1C53086F7025}"/>
                </a:ext>
              </a:extLst>
            </p:cNvPr>
            <p:cNvSpPr>
              <a:spLocks noChangeAspect="1" noChangeArrowheads="1" noTextEdit="1"/>
            </p:cNvSpPr>
            <p:nvPr/>
          </p:nvSpPr>
          <p:spPr bwMode="auto">
            <a:xfrm>
              <a:off x="930275" y="2365375"/>
              <a:ext cx="5321300" cy="37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 name="Rectangle 5">
              <a:extLst>
                <a:ext uri="{FF2B5EF4-FFF2-40B4-BE49-F238E27FC236}">
                  <a16:creationId xmlns:a16="http://schemas.microsoft.com/office/drawing/2014/main" id="{B7D5C230-493E-4D55-BB5F-9A687B1AFE75}"/>
                </a:ext>
              </a:extLst>
            </p:cNvPr>
            <p:cNvSpPr>
              <a:spLocks noChangeArrowheads="1"/>
            </p:cNvSpPr>
            <p:nvPr/>
          </p:nvSpPr>
          <p:spPr bwMode="auto">
            <a:xfrm>
              <a:off x="935038" y="2365375"/>
              <a:ext cx="5311775" cy="3740151"/>
            </a:xfrm>
            <a:prstGeom prst="rect">
              <a:avLst/>
            </a:prstGeom>
            <a:solidFill>
              <a:schemeClr val="accent4"/>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7" name="Rectangle 6">
              <a:extLst>
                <a:ext uri="{FF2B5EF4-FFF2-40B4-BE49-F238E27FC236}">
                  <a16:creationId xmlns:a16="http://schemas.microsoft.com/office/drawing/2014/main" id="{F742D95E-AF07-4DE2-8384-BEBD6A1A41A3}"/>
                </a:ext>
              </a:extLst>
            </p:cNvPr>
            <p:cNvSpPr>
              <a:spLocks noChangeArrowheads="1"/>
            </p:cNvSpPr>
            <p:nvPr/>
          </p:nvSpPr>
          <p:spPr bwMode="auto">
            <a:xfrm>
              <a:off x="1085850" y="2493963"/>
              <a:ext cx="2336800" cy="3492500"/>
            </a:xfrm>
            <a:prstGeom prst="rect">
              <a:avLst/>
            </a:prstGeom>
            <a:solidFill>
              <a:srgbClr val="F5EC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 name="Rectangle 7">
              <a:extLst>
                <a:ext uri="{FF2B5EF4-FFF2-40B4-BE49-F238E27FC236}">
                  <a16:creationId xmlns:a16="http://schemas.microsoft.com/office/drawing/2014/main" id="{70EB4F53-7F87-4F44-B4D0-1374248A7E06}"/>
                </a:ext>
              </a:extLst>
            </p:cNvPr>
            <p:cNvSpPr>
              <a:spLocks noChangeArrowheads="1"/>
            </p:cNvSpPr>
            <p:nvPr/>
          </p:nvSpPr>
          <p:spPr bwMode="auto">
            <a:xfrm>
              <a:off x="3763963" y="2493963"/>
              <a:ext cx="2336800" cy="3492500"/>
            </a:xfrm>
            <a:prstGeom prst="rect">
              <a:avLst/>
            </a:prstGeom>
            <a:solidFill>
              <a:srgbClr val="F5EC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 name="Freeform 8">
              <a:extLst>
                <a:ext uri="{FF2B5EF4-FFF2-40B4-BE49-F238E27FC236}">
                  <a16:creationId xmlns:a16="http://schemas.microsoft.com/office/drawing/2014/main" id="{3EF69DE2-087E-4F13-A004-64D71BE8CD2C}"/>
                </a:ext>
              </a:extLst>
            </p:cNvPr>
            <p:cNvSpPr/>
            <p:nvPr/>
          </p:nvSpPr>
          <p:spPr bwMode="auto">
            <a:xfrm>
              <a:off x="5489575" y="5381625"/>
              <a:ext cx="611188" cy="604838"/>
            </a:xfrm>
            <a:custGeom>
              <a:avLst/>
              <a:gdLst>
                <a:gd name="T0" fmla="*/ 0 w 385"/>
                <a:gd name="T1" fmla="*/ 381 h 381"/>
                <a:gd name="T2" fmla="*/ 15 w 385"/>
                <a:gd name="T3" fmla="*/ 15 h 381"/>
                <a:gd name="T4" fmla="*/ 385 w 385"/>
                <a:gd name="T5" fmla="*/ 0 h 381"/>
                <a:gd name="T6" fmla="*/ 0 w 385"/>
                <a:gd name="T7" fmla="*/ 381 h 381"/>
              </a:gdLst>
              <a:ahLst/>
              <a:cxnLst>
                <a:cxn ang="0">
                  <a:pos x="T0" y="T1"/>
                </a:cxn>
                <a:cxn ang="0">
                  <a:pos x="T2" y="T3"/>
                </a:cxn>
                <a:cxn ang="0">
                  <a:pos x="T4" y="T5"/>
                </a:cxn>
                <a:cxn ang="0">
                  <a:pos x="T6" y="T7"/>
                </a:cxn>
              </a:cxnLst>
              <a:rect l="0" t="0" r="r" b="b"/>
              <a:pathLst>
                <a:path w="385" h="381">
                  <a:moveTo>
                    <a:pt x="0" y="381"/>
                  </a:moveTo>
                  <a:lnTo>
                    <a:pt x="15" y="15"/>
                  </a:lnTo>
                  <a:lnTo>
                    <a:pt x="385" y="0"/>
                  </a:lnTo>
                  <a:lnTo>
                    <a:pt x="0" y="381"/>
                  </a:lnTo>
                  <a:close/>
                </a:path>
              </a:pathLst>
            </a:custGeom>
            <a:solidFill>
              <a:srgbClr val="D6CE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 name="Freeform 9">
              <a:extLst>
                <a:ext uri="{FF2B5EF4-FFF2-40B4-BE49-F238E27FC236}">
                  <a16:creationId xmlns:a16="http://schemas.microsoft.com/office/drawing/2014/main" id="{211660AD-CD95-4097-BFED-7253CD440E70}"/>
                </a:ext>
              </a:extLst>
            </p:cNvPr>
            <p:cNvSpPr/>
            <p:nvPr/>
          </p:nvSpPr>
          <p:spPr bwMode="auto">
            <a:xfrm>
              <a:off x="3314700" y="2573338"/>
              <a:ext cx="552450" cy="66675"/>
            </a:xfrm>
            <a:custGeom>
              <a:avLst/>
              <a:gdLst>
                <a:gd name="T0" fmla="*/ 117 w 117"/>
                <a:gd name="T1" fmla="*/ 9 h 14"/>
                <a:gd name="T2" fmla="*/ 112 w 117"/>
                <a:gd name="T3" fmla="*/ 14 h 14"/>
                <a:gd name="T4" fmla="*/ 4 w 117"/>
                <a:gd name="T5" fmla="*/ 14 h 14"/>
                <a:gd name="T6" fmla="*/ 0 w 117"/>
                <a:gd name="T7" fmla="*/ 9 h 14"/>
                <a:gd name="T8" fmla="*/ 0 w 117"/>
                <a:gd name="T9" fmla="*/ 5 h 14"/>
                <a:gd name="T10" fmla="*/ 4 w 117"/>
                <a:gd name="T11" fmla="*/ 0 h 14"/>
                <a:gd name="T12" fmla="*/ 112 w 117"/>
                <a:gd name="T13" fmla="*/ 0 h 14"/>
                <a:gd name="T14" fmla="*/ 117 w 117"/>
                <a:gd name="T15" fmla="*/ 5 h 14"/>
                <a:gd name="T16" fmla="*/ 117 w 117"/>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9"/>
                  </a:moveTo>
                  <a:cubicBezTo>
                    <a:pt x="117" y="12"/>
                    <a:pt x="115" y="14"/>
                    <a:pt x="112" y="14"/>
                  </a:cubicBezTo>
                  <a:cubicBezTo>
                    <a:pt x="4" y="14"/>
                    <a:pt x="4" y="14"/>
                    <a:pt x="4" y="14"/>
                  </a:cubicBezTo>
                  <a:cubicBezTo>
                    <a:pt x="2" y="14"/>
                    <a:pt x="0" y="12"/>
                    <a:pt x="0" y="9"/>
                  </a:cubicBezTo>
                  <a:cubicBezTo>
                    <a:pt x="0" y="5"/>
                    <a:pt x="0" y="5"/>
                    <a:pt x="0" y="5"/>
                  </a:cubicBezTo>
                  <a:cubicBezTo>
                    <a:pt x="0" y="2"/>
                    <a:pt x="2" y="0"/>
                    <a:pt x="4" y="0"/>
                  </a:cubicBezTo>
                  <a:cubicBezTo>
                    <a:pt x="112" y="0"/>
                    <a:pt x="112" y="0"/>
                    <a:pt x="112" y="0"/>
                  </a:cubicBezTo>
                  <a:cubicBezTo>
                    <a:pt x="115" y="0"/>
                    <a:pt x="117" y="2"/>
                    <a:pt x="117" y="5"/>
                  </a:cubicBezTo>
                  <a:lnTo>
                    <a:pt x="117" y="9"/>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 name="Freeform 10">
              <a:extLst>
                <a:ext uri="{FF2B5EF4-FFF2-40B4-BE49-F238E27FC236}">
                  <a16:creationId xmlns:a16="http://schemas.microsoft.com/office/drawing/2014/main" id="{18948011-EFDD-44C0-B161-121BF4A95235}"/>
                </a:ext>
              </a:extLst>
            </p:cNvPr>
            <p:cNvSpPr/>
            <p:nvPr/>
          </p:nvSpPr>
          <p:spPr bwMode="auto">
            <a:xfrm>
              <a:off x="3314700" y="2763838"/>
              <a:ext cx="552450" cy="69850"/>
            </a:xfrm>
            <a:custGeom>
              <a:avLst/>
              <a:gdLst>
                <a:gd name="T0" fmla="*/ 117 w 117"/>
                <a:gd name="T1" fmla="*/ 10 h 15"/>
                <a:gd name="T2" fmla="*/ 112 w 117"/>
                <a:gd name="T3" fmla="*/ 15 h 15"/>
                <a:gd name="T4" fmla="*/ 4 w 117"/>
                <a:gd name="T5" fmla="*/ 15 h 15"/>
                <a:gd name="T6" fmla="*/ 0 w 117"/>
                <a:gd name="T7" fmla="*/ 10 h 15"/>
                <a:gd name="T8" fmla="*/ 0 w 117"/>
                <a:gd name="T9" fmla="*/ 5 h 15"/>
                <a:gd name="T10" fmla="*/ 4 w 117"/>
                <a:gd name="T11" fmla="*/ 0 h 15"/>
                <a:gd name="T12" fmla="*/ 112 w 117"/>
                <a:gd name="T13" fmla="*/ 0 h 15"/>
                <a:gd name="T14" fmla="*/ 117 w 117"/>
                <a:gd name="T15" fmla="*/ 5 h 15"/>
                <a:gd name="T16" fmla="*/ 117 w 117"/>
                <a:gd name="T1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
                  <a:moveTo>
                    <a:pt x="117" y="10"/>
                  </a:moveTo>
                  <a:cubicBezTo>
                    <a:pt x="117" y="13"/>
                    <a:pt x="115" y="15"/>
                    <a:pt x="112" y="15"/>
                  </a:cubicBezTo>
                  <a:cubicBezTo>
                    <a:pt x="4" y="15"/>
                    <a:pt x="4" y="15"/>
                    <a:pt x="4" y="15"/>
                  </a:cubicBezTo>
                  <a:cubicBezTo>
                    <a:pt x="2" y="15"/>
                    <a:pt x="0" y="13"/>
                    <a:pt x="0" y="10"/>
                  </a:cubicBezTo>
                  <a:cubicBezTo>
                    <a:pt x="0" y="5"/>
                    <a:pt x="0" y="5"/>
                    <a:pt x="0" y="5"/>
                  </a:cubicBezTo>
                  <a:cubicBezTo>
                    <a:pt x="0" y="3"/>
                    <a:pt x="2" y="0"/>
                    <a:pt x="4" y="0"/>
                  </a:cubicBezTo>
                  <a:cubicBezTo>
                    <a:pt x="112" y="0"/>
                    <a:pt x="112" y="0"/>
                    <a:pt x="112" y="0"/>
                  </a:cubicBezTo>
                  <a:cubicBezTo>
                    <a:pt x="115" y="0"/>
                    <a:pt x="117" y="3"/>
                    <a:pt x="117" y="5"/>
                  </a:cubicBezTo>
                  <a:lnTo>
                    <a:pt x="117" y="10"/>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 name="Freeform 11">
              <a:extLst>
                <a:ext uri="{FF2B5EF4-FFF2-40B4-BE49-F238E27FC236}">
                  <a16:creationId xmlns:a16="http://schemas.microsoft.com/office/drawing/2014/main" id="{317B20C5-F22D-41F1-9A2F-144D2EB554E8}"/>
                </a:ext>
              </a:extLst>
            </p:cNvPr>
            <p:cNvSpPr/>
            <p:nvPr/>
          </p:nvSpPr>
          <p:spPr bwMode="auto">
            <a:xfrm>
              <a:off x="3314700" y="2957513"/>
              <a:ext cx="552450" cy="66675"/>
            </a:xfrm>
            <a:custGeom>
              <a:avLst/>
              <a:gdLst>
                <a:gd name="T0" fmla="*/ 117 w 117"/>
                <a:gd name="T1" fmla="*/ 10 h 14"/>
                <a:gd name="T2" fmla="*/ 112 w 117"/>
                <a:gd name="T3" fmla="*/ 14 h 14"/>
                <a:gd name="T4" fmla="*/ 4 w 117"/>
                <a:gd name="T5" fmla="*/ 14 h 14"/>
                <a:gd name="T6" fmla="*/ 0 w 117"/>
                <a:gd name="T7" fmla="*/ 10 h 14"/>
                <a:gd name="T8" fmla="*/ 0 w 117"/>
                <a:gd name="T9" fmla="*/ 5 h 14"/>
                <a:gd name="T10" fmla="*/ 4 w 117"/>
                <a:gd name="T11" fmla="*/ 0 h 14"/>
                <a:gd name="T12" fmla="*/ 112 w 117"/>
                <a:gd name="T13" fmla="*/ 0 h 14"/>
                <a:gd name="T14" fmla="*/ 117 w 117"/>
                <a:gd name="T15" fmla="*/ 5 h 14"/>
                <a:gd name="T16" fmla="*/ 117 w 117"/>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10"/>
                  </a:moveTo>
                  <a:cubicBezTo>
                    <a:pt x="117" y="12"/>
                    <a:pt x="115" y="14"/>
                    <a:pt x="112" y="14"/>
                  </a:cubicBezTo>
                  <a:cubicBezTo>
                    <a:pt x="4" y="14"/>
                    <a:pt x="4" y="14"/>
                    <a:pt x="4" y="14"/>
                  </a:cubicBezTo>
                  <a:cubicBezTo>
                    <a:pt x="2" y="14"/>
                    <a:pt x="0" y="12"/>
                    <a:pt x="0" y="10"/>
                  </a:cubicBezTo>
                  <a:cubicBezTo>
                    <a:pt x="0" y="5"/>
                    <a:pt x="0" y="5"/>
                    <a:pt x="0" y="5"/>
                  </a:cubicBezTo>
                  <a:cubicBezTo>
                    <a:pt x="0" y="2"/>
                    <a:pt x="2" y="0"/>
                    <a:pt x="4" y="0"/>
                  </a:cubicBezTo>
                  <a:cubicBezTo>
                    <a:pt x="112" y="0"/>
                    <a:pt x="112" y="0"/>
                    <a:pt x="112" y="0"/>
                  </a:cubicBezTo>
                  <a:cubicBezTo>
                    <a:pt x="115" y="0"/>
                    <a:pt x="117" y="2"/>
                    <a:pt x="117" y="5"/>
                  </a:cubicBezTo>
                  <a:lnTo>
                    <a:pt x="117" y="10"/>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 name="Freeform 12">
              <a:extLst>
                <a:ext uri="{FF2B5EF4-FFF2-40B4-BE49-F238E27FC236}">
                  <a16:creationId xmlns:a16="http://schemas.microsoft.com/office/drawing/2014/main" id="{455BCD4D-70A3-403E-A082-B3400A8BCE48}"/>
                </a:ext>
              </a:extLst>
            </p:cNvPr>
            <p:cNvSpPr/>
            <p:nvPr/>
          </p:nvSpPr>
          <p:spPr bwMode="auto">
            <a:xfrm>
              <a:off x="3314700" y="3151188"/>
              <a:ext cx="552450" cy="66675"/>
            </a:xfrm>
            <a:custGeom>
              <a:avLst/>
              <a:gdLst>
                <a:gd name="T0" fmla="*/ 117 w 117"/>
                <a:gd name="T1" fmla="*/ 9 h 14"/>
                <a:gd name="T2" fmla="*/ 112 w 117"/>
                <a:gd name="T3" fmla="*/ 14 h 14"/>
                <a:gd name="T4" fmla="*/ 4 w 117"/>
                <a:gd name="T5" fmla="*/ 14 h 14"/>
                <a:gd name="T6" fmla="*/ 0 w 117"/>
                <a:gd name="T7" fmla="*/ 9 h 14"/>
                <a:gd name="T8" fmla="*/ 0 w 117"/>
                <a:gd name="T9" fmla="*/ 4 h 14"/>
                <a:gd name="T10" fmla="*/ 4 w 117"/>
                <a:gd name="T11" fmla="*/ 0 h 14"/>
                <a:gd name="T12" fmla="*/ 112 w 117"/>
                <a:gd name="T13" fmla="*/ 0 h 14"/>
                <a:gd name="T14" fmla="*/ 117 w 117"/>
                <a:gd name="T15" fmla="*/ 4 h 14"/>
                <a:gd name="T16" fmla="*/ 117 w 117"/>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9"/>
                  </a:moveTo>
                  <a:cubicBezTo>
                    <a:pt x="117" y="12"/>
                    <a:pt x="115" y="14"/>
                    <a:pt x="112" y="14"/>
                  </a:cubicBezTo>
                  <a:cubicBezTo>
                    <a:pt x="4" y="14"/>
                    <a:pt x="4" y="14"/>
                    <a:pt x="4" y="14"/>
                  </a:cubicBezTo>
                  <a:cubicBezTo>
                    <a:pt x="2" y="14"/>
                    <a:pt x="0" y="12"/>
                    <a:pt x="0" y="9"/>
                  </a:cubicBezTo>
                  <a:cubicBezTo>
                    <a:pt x="0" y="4"/>
                    <a:pt x="0" y="4"/>
                    <a:pt x="0" y="4"/>
                  </a:cubicBezTo>
                  <a:cubicBezTo>
                    <a:pt x="0" y="2"/>
                    <a:pt x="2" y="0"/>
                    <a:pt x="4" y="0"/>
                  </a:cubicBezTo>
                  <a:cubicBezTo>
                    <a:pt x="112" y="0"/>
                    <a:pt x="112" y="0"/>
                    <a:pt x="112" y="0"/>
                  </a:cubicBezTo>
                  <a:cubicBezTo>
                    <a:pt x="115" y="0"/>
                    <a:pt x="117" y="2"/>
                    <a:pt x="117" y="4"/>
                  </a:cubicBezTo>
                  <a:lnTo>
                    <a:pt x="117" y="9"/>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 name="Freeform 13">
              <a:extLst>
                <a:ext uri="{FF2B5EF4-FFF2-40B4-BE49-F238E27FC236}">
                  <a16:creationId xmlns:a16="http://schemas.microsoft.com/office/drawing/2014/main" id="{0F297F39-B9FF-4BBC-87A1-4987482E82BE}"/>
                </a:ext>
              </a:extLst>
            </p:cNvPr>
            <p:cNvSpPr/>
            <p:nvPr/>
          </p:nvSpPr>
          <p:spPr bwMode="auto">
            <a:xfrm>
              <a:off x="3314700" y="3340100"/>
              <a:ext cx="552450" cy="71438"/>
            </a:xfrm>
            <a:custGeom>
              <a:avLst/>
              <a:gdLst>
                <a:gd name="T0" fmla="*/ 117 w 117"/>
                <a:gd name="T1" fmla="*/ 10 h 15"/>
                <a:gd name="T2" fmla="*/ 112 w 117"/>
                <a:gd name="T3" fmla="*/ 15 h 15"/>
                <a:gd name="T4" fmla="*/ 4 w 117"/>
                <a:gd name="T5" fmla="*/ 15 h 15"/>
                <a:gd name="T6" fmla="*/ 0 w 117"/>
                <a:gd name="T7" fmla="*/ 10 h 15"/>
                <a:gd name="T8" fmla="*/ 0 w 117"/>
                <a:gd name="T9" fmla="*/ 5 h 15"/>
                <a:gd name="T10" fmla="*/ 4 w 117"/>
                <a:gd name="T11" fmla="*/ 0 h 15"/>
                <a:gd name="T12" fmla="*/ 112 w 117"/>
                <a:gd name="T13" fmla="*/ 0 h 15"/>
                <a:gd name="T14" fmla="*/ 117 w 117"/>
                <a:gd name="T15" fmla="*/ 5 h 15"/>
                <a:gd name="T16" fmla="*/ 117 w 117"/>
                <a:gd name="T1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
                  <a:moveTo>
                    <a:pt x="117" y="10"/>
                  </a:moveTo>
                  <a:cubicBezTo>
                    <a:pt x="117" y="12"/>
                    <a:pt x="115" y="15"/>
                    <a:pt x="112" y="15"/>
                  </a:cubicBezTo>
                  <a:cubicBezTo>
                    <a:pt x="4" y="15"/>
                    <a:pt x="4" y="15"/>
                    <a:pt x="4" y="15"/>
                  </a:cubicBezTo>
                  <a:cubicBezTo>
                    <a:pt x="2" y="15"/>
                    <a:pt x="0" y="12"/>
                    <a:pt x="0" y="10"/>
                  </a:cubicBezTo>
                  <a:cubicBezTo>
                    <a:pt x="0" y="5"/>
                    <a:pt x="0" y="5"/>
                    <a:pt x="0" y="5"/>
                  </a:cubicBezTo>
                  <a:cubicBezTo>
                    <a:pt x="0" y="2"/>
                    <a:pt x="2" y="0"/>
                    <a:pt x="4" y="0"/>
                  </a:cubicBezTo>
                  <a:cubicBezTo>
                    <a:pt x="112" y="0"/>
                    <a:pt x="112" y="0"/>
                    <a:pt x="112" y="0"/>
                  </a:cubicBezTo>
                  <a:cubicBezTo>
                    <a:pt x="115" y="0"/>
                    <a:pt x="117" y="2"/>
                    <a:pt x="117" y="5"/>
                  </a:cubicBezTo>
                  <a:lnTo>
                    <a:pt x="117" y="10"/>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 name="Freeform 14">
              <a:extLst>
                <a:ext uri="{FF2B5EF4-FFF2-40B4-BE49-F238E27FC236}">
                  <a16:creationId xmlns:a16="http://schemas.microsoft.com/office/drawing/2014/main" id="{E2E6590A-2569-4757-B123-21D2ACE1746C}"/>
                </a:ext>
              </a:extLst>
            </p:cNvPr>
            <p:cNvSpPr/>
            <p:nvPr/>
          </p:nvSpPr>
          <p:spPr bwMode="auto">
            <a:xfrm>
              <a:off x="3314700" y="3535363"/>
              <a:ext cx="552450" cy="65088"/>
            </a:xfrm>
            <a:custGeom>
              <a:avLst/>
              <a:gdLst>
                <a:gd name="T0" fmla="*/ 117 w 117"/>
                <a:gd name="T1" fmla="*/ 9 h 14"/>
                <a:gd name="T2" fmla="*/ 112 w 117"/>
                <a:gd name="T3" fmla="*/ 14 h 14"/>
                <a:gd name="T4" fmla="*/ 4 w 117"/>
                <a:gd name="T5" fmla="*/ 14 h 14"/>
                <a:gd name="T6" fmla="*/ 0 w 117"/>
                <a:gd name="T7" fmla="*/ 9 h 14"/>
                <a:gd name="T8" fmla="*/ 0 w 117"/>
                <a:gd name="T9" fmla="*/ 5 h 14"/>
                <a:gd name="T10" fmla="*/ 4 w 117"/>
                <a:gd name="T11" fmla="*/ 0 h 14"/>
                <a:gd name="T12" fmla="*/ 112 w 117"/>
                <a:gd name="T13" fmla="*/ 0 h 14"/>
                <a:gd name="T14" fmla="*/ 117 w 117"/>
                <a:gd name="T15" fmla="*/ 5 h 14"/>
                <a:gd name="T16" fmla="*/ 117 w 117"/>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9"/>
                  </a:moveTo>
                  <a:cubicBezTo>
                    <a:pt x="117" y="12"/>
                    <a:pt x="115" y="14"/>
                    <a:pt x="112" y="14"/>
                  </a:cubicBezTo>
                  <a:cubicBezTo>
                    <a:pt x="4" y="14"/>
                    <a:pt x="4" y="14"/>
                    <a:pt x="4" y="14"/>
                  </a:cubicBezTo>
                  <a:cubicBezTo>
                    <a:pt x="2" y="14"/>
                    <a:pt x="0" y="12"/>
                    <a:pt x="0" y="9"/>
                  </a:cubicBezTo>
                  <a:cubicBezTo>
                    <a:pt x="0" y="5"/>
                    <a:pt x="0" y="5"/>
                    <a:pt x="0" y="5"/>
                  </a:cubicBezTo>
                  <a:cubicBezTo>
                    <a:pt x="0" y="2"/>
                    <a:pt x="2" y="0"/>
                    <a:pt x="4" y="0"/>
                  </a:cubicBezTo>
                  <a:cubicBezTo>
                    <a:pt x="112" y="0"/>
                    <a:pt x="112" y="0"/>
                    <a:pt x="112" y="0"/>
                  </a:cubicBezTo>
                  <a:cubicBezTo>
                    <a:pt x="115" y="0"/>
                    <a:pt x="117" y="2"/>
                    <a:pt x="117" y="5"/>
                  </a:cubicBezTo>
                  <a:lnTo>
                    <a:pt x="117" y="9"/>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 name="Freeform 15">
              <a:extLst>
                <a:ext uri="{FF2B5EF4-FFF2-40B4-BE49-F238E27FC236}">
                  <a16:creationId xmlns:a16="http://schemas.microsoft.com/office/drawing/2014/main" id="{EB928871-A96D-48D3-A60E-AB0A5917E5AC}"/>
                </a:ext>
              </a:extLst>
            </p:cNvPr>
            <p:cNvSpPr/>
            <p:nvPr/>
          </p:nvSpPr>
          <p:spPr bwMode="auto">
            <a:xfrm>
              <a:off x="3314700" y="3729038"/>
              <a:ext cx="552450" cy="66675"/>
            </a:xfrm>
            <a:custGeom>
              <a:avLst/>
              <a:gdLst>
                <a:gd name="T0" fmla="*/ 117 w 117"/>
                <a:gd name="T1" fmla="*/ 9 h 14"/>
                <a:gd name="T2" fmla="*/ 112 w 117"/>
                <a:gd name="T3" fmla="*/ 14 h 14"/>
                <a:gd name="T4" fmla="*/ 4 w 117"/>
                <a:gd name="T5" fmla="*/ 14 h 14"/>
                <a:gd name="T6" fmla="*/ 0 w 117"/>
                <a:gd name="T7" fmla="*/ 9 h 14"/>
                <a:gd name="T8" fmla="*/ 0 w 117"/>
                <a:gd name="T9" fmla="*/ 4 h 14"/>
                <a:gd name="T10" fmla="*/ 4 w 117"/>
                <a:gd name="T11" fmla="*/ 0 h 14"/>
                <a:gd name="T12" fmla="*/ 112 w 117"/>
                <a:gd name="T13" fmla="*/ 0 h 14"/>
                <a:gd name="T14" fmla="*/ 117 w 117"/>
                <a:gd name="T15" fmla="*/ 4 h 14"/>
                <a:gd name="T16" fmla="*/ 117 w 117"/>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9"/>
                  </a:moveTo>
                  <a:cubicBezTo>
                    <a:pt x="117" y="12"/>
                    <a:pt x="115" y="14"/>
                    <a:pt x="112" y="14"/>
                  </a:cubicBezTo>
                  <a:cubicBezTo>
                    <a:pt x="4" y="14"/>
                    <a:pt x="4" y="14"/>
                    <a:pt x="4" y="14"/>
                  </a:cubicBezTo>
                  <a:cubicBezTo>
                    <a:pt x="2" y="14"/>
                    <a:pt x="0" y="12"/>
                    <a:pt x="0" y="9"/>
                  </a:cubicBezTo>
                  <a:cubicBezTo>
                    <a:pt x="0" y="4"/>
                    <a:pt x="0" y="4"/>
                    <a:pt x="0" y="4"/>
                  </a:cubicBezTo>
                  <a:cubicBezTo>
                    <a:pt x="0" y="2"/>
                    <a:pt x="2" y="0"/>
                    <a:pt x="4" y="0"/>
                  </a:cubicBezTo>
                  <a:cubicBezTo>
                    <a:pt x="112" y="0"/>
                    <a:pt x="112" y="0"/>
                    <a:pt x="112" y="0"/>
                  </a:cubicBezTo>
                  <a:cubicBezTo>
                    <a:pt x="115" y="0"/>
                    <a:pt x="117" y="2"/>
                    <a:pt x="117" y="4"/>
                  </a:cubicBezTo>
                  <a:lnTo>
                    <a:pt x="117" y="9"/>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 name="Freeform 16">
              <a:extLst>
                <a:ext uri="{FF2B5EF4-FFF2-40B4-BE49-F238E27FC236}">
                  <a16:creationId xmlns:a16="http://schemas.microsoft.com/office/drawing/2014/main" id="{65A47CA2-4B59-4BFC-A791-17A22A4CB6AA}"/>
                </a:ext>
              </a:extLst>
            </p:cNvPr>
            <p:cNvSpPr/>
            <p:nvPr/>
          </p:nvSpPr>
          <p:spPr bwMode="auto">
            <a:xfrm>
              <a:off x="3314700" y="3917950"/>
              <a:ext cx="552450" cy="66675"/>
            </a:xfrm>
            <a:custGeom>
              <a:avLst/>
              <a:gdLst>
                <a:gd name="T0" fmla="*/ 117 w 117"/>
                <a:gd name="T1" fmla="*/ 10 h 14"/>
                <a:gd name="T2" fmla="*/ 112 w 117"/>
                <a:gd name="T3" fmla="*/ 14 h 14"/>
                <a:gd name="T4" fmla="*/ 4 w 117"/>
                <a:gd name="T5" fmla="*/ 14 h 14"/>
                <a:gd name="T6" fmla="*/ 0 w 117"/>
                <a:gd name="T7" fmla="*/ 10 h 14"/>
                <a:gd name="T8" fmla="*/ 0 w 117"/>
                <a:gd name="T9" fmla="*/ 5 h 14"/>
                <a:gd name="T10" fmla="*/ 4 w 117"/>
                <a:gd name="T11" fmla="*/ 0 h 14"/>
                <a:gd name="T12" fmla="*/ 112 w 117"/>
                <a:gd name="T13" fmla="*/ 0 h 14"/>
                <a:gd name="T14" fmla="*/ 117 w 117"/>
                <a:gd name="T15" fmla="*/ 5 h 14"/>
                <a:gd name="T16" fmla="*/ 117 w 117"/>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10"/>
                  </a:moveTo>
                  <a:cubicBezTo>
                    <a:pt x="117" y="12"/>
                    <a:pt x="115" y="14"/>
                    <a:pt x="112" y="14"/>
                  </a:cubicBezTo>
                  <a:cubicBezTo>
                    <a:pt x="4" y="14"/>
                    <a:pt x="4" y="14"/>
                    <a:pt x="4" y="14"/>
                  </a:cubicBezTo>
                  <a:cubicBezTo>
                    <a:pt x="2" y="14"/>
                    <a:pt x="0" y="12"/>
                    <a:pt x="0" y="10"/>
                  </a:cubicBezTo>
                  <a:cubicBezTo>
                    <a:pt x="0" y="5"/>
                    <a:pt x="0" y="5"/>
                    <a:pt x="0" y="5"/>
                  </a:cubicBezTo>
                  <a:cubicBezTo>
                    <a:pt x="0" y="2"/>
                    <a:pt x="2" y="0"/>
                    <a:pt x="4" y="0"/>
                  </a:cubicBezTo>
                  <a:cubicBezTo>
                    <a:pt x="112" y="0"/>
                    <a:pt x="112" y="0"/>
                    <a:pt x="112" y="0"/>
                  </a:cubicBezTo>
                  <a:cubicBezTo>
                    <a:pt x="115" y="0"/>
                    <a:pt x="117" y="2"/>
                    <a:pt x="117" y="5"/>
                  </a:cubicBezTo>
                  <a:lnTo>
                    <a:pt x="117" y="10"/>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 name="Freeform 17">
              <a:extLst>
                <a:ext uri="{FF2B5EF4-FFF2-40B4-BE49-F238E27FC236}">
                  <a16:creationId xmlns:a16="http://schemas.microsoft.com/office/drawing/2014/main" id="{70235B77-93FC-4BD9-A9FE-BC6750CEE6CE}"/>
                </a:ext>
              </a:extLst>
            </p:cNvPr>
            <p:cNvSpPr/>
            <p:nvPr/>
          </p:nvSpPr>
          <p:spPr bwMode="auto">
            <a:xfrm>
              <a:off x="3314700" y="4111625"/>
              <a:ext cx="552450" cy="66675"/>
            </a:xfrm>
            <a:custGeom>
              <a:avLst/>
              <a:gdLst>
                <a:gd name="T0" fmla="*/ 117 w 117"/>
                <a:gd name="T1" fmla="*/ 9 h 14"/>
                <a:gd name="T2" fmla="*/ 112 w 117"/>
                <a:gd name="T3" fmla="*/ 14 h 14"/>
                <a:gd name="T4" fmla="*/ 4 w 117"/>
                <a:gd name="T5" fmla="*/ 14 h 14"/>
                <a:gd name="T6" fmla="*/ 0 w 117"/>
                <a:gd name="T7" fmla="*/ 9 h 14"/>
                <a:gd name="T8" fmla="*/ 0 w 117"/>
                <a:gd name="T9" fmla="*/ 5 h 14"/>
                <a:gd name="T10" fmla="*/ 4 w 117"/>
                <a:gd name="T11" fmla="*/ 0 h 14"/>
                <a:gd name="T12" fmla="*/ 112 w 117"/>
                <a:gd name="T13" fmla="*/ 0 h 14"/>
                <a:gd name="T14" fmla="*/ 117 w 117"/>
                <a:gd name="T15" fmla="*/ 5 h 14"/>
                <a:gd name="T16" fmla="*/ 117 w 117"/>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9"/>
                  </a:moveTo>
                  <a:cubicBezTo>
                    <a:pt x="117" y="12"/>
                    <a:pt x="115" y="14"/>
                    <a:pt x="112" y="14"/>
                  </a:cubicBezTo>
                  <a:cubicBezTo>
                    <a:pt x="4" y="14"/>
                    <a:pt x="4" y="14"/>
                    <a:pt x="4" y="14"/>
                  </a:cubicBezTo>
                  <a:cubicBezTo>
                    <a:pt x="2" y="14"/>
                    <a:pt x="0" y="12"/>
                    <a:pt x="0" y="9"/>
                  </a:cubicBezTo>
                  <a:cubicBezTo>
                    <a:pt x="0" y="5"/>
                    <a:pt x="0" y="5"/>
                    <a:pt x="0" y="5"/>
                  </a:cubicBezTo>
                  <a:cubicBezTo>
                    <a:pt x="0" y="2"/>
                    <a:pt x="2" y="0"/>
                    <a:pt x="4" y="0"/>
                  </a:cubicBezTo>
                  <a:cubicBezTo>
                    <a:pt x="112" y="0"/>
                    <a:pt x="112" y="0"/>
                    <a:pt x="112" y="0"/>
                  </a:cubicBezTo>
                  <a:cubicBezTo>
                    <a:pt x="115" y="0"/>
                    <a:pt x="117" y="2"/>
                    <a:pt x="117" y="5"/>
                  </a:cubicBezTo>
                  <a:lnTo>
                    <a:pt x="117" y="9"/>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18">
              <a:extLst>
                <a:ext uri="{FF2B5EF4-FFF2-40B4-BE49-F238E27FC236}">
                  <a16:creationId xmlns:a16="http://schemas.microsoft.com/office/drawing/2014/main" id="{B0D0ADDD-ED91-41E8-9BA5-6EA395015CBB}"/>
                </a:ext>
              </a:extLst>
            </p:cNvPr>
            <p:cNvSpPr/>
            <p:nvPr/>
          </p:nvSpPr>
          <p:spPr bwMode="auto">
            <a:xfrm>
              <a:off x="3314700" y="4302125"/>
              <a:ext cx="552450" cy="69850"/>
            </a:xfrm>
            <a:custGeom>
              <a:avLst/>
              <a:gdLst>
                <a:gd name="T0" fmla="*/ 117 w 117"/>
                <a:gd name="T1" fmla="*/ 10 h 15"/>
                <a:gd name="T2" fmla="*/ 112 w 117"/>
                <a:gd name="T3" fmla="*/ 15 h 15"/>
                <a:gd name="T4" fmla="*/ 4 w 117"/>
                <a:gd name="T5" fmla="*/ 15 h 15"/>
                <a:gd name="T6" fmla="*/ 0 w 117"/>
                <a:gd name="T7" fmla="*/ 10 h 15"/>
                <a:gd name="T8" fmla="*/ 0 w 117"/>
                <a:gd name="T9" fmla="*/ 5 h 15"/>
                <a:gd name="T10" fmla="*/ 4 w 117"/>
                <a:gd name="T11" fmla="*/ 0 h 15"/>
                <a:gd name="T12" fmla="*/ 112 w 117"/>
                <a:gd name="T13" fmla="*/ 0 h 15"/>
                <a:gd name="T14" fmla="*/ 117 w 117"/>
                <a:gd name="T15" fmla="*/ 5 h 15"/>
                <a:gd name="T16" fmla="*/ 117 w 117"/>
                <a:gd name="T1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
                  <a:moveTo>
                    <a:pt x="117" y="10"/>
                  </a:moveTo>
                  <a:cubicBezTo>
                    <a:pt x="117" y="13"/>
                    <a:pt x="115" y="15"/>
                    <a:pt x="112" y="15"/>
                  </a:cubicBezTo>
                  <a:cubicBezTo>
                    <a:pt x="4" y="15"/>
                    <a:pt x="4" y="15"/>
                    <a:pt x="4" y="15"/>
                  </a:cubicBezTo>
                  <a:cubicBezTo>
                    <a:pt x="2" y="15"/>
                    <a:pt x="0" y="13"/>
                    <a:pt x="0" y="10"/>
                  </a:cubicBezTo>
                  <a:cubicBezTo>
                    <a:pt x="0" y="5"/>
                    <a:pt x="0" y="5"/>
                    <a:pt x="0" y="5"/>
                  </a:cubicBezTo>
                  <a:cubicBezTo>
                    <a:pt x="0" y="3"/>
                    <a:pt x="2" y="0"/>
                    <a:pt x="4" y="0"/>
                  </a:cubicBezTo>
                  <a:cubicBezTo>
                    <a:pt x="112" y="0"/>
                    <a:pt x="112" y="0"/>
                    <a:pt x="112" y="0"/>
                  </a:cubicBezTo>
                  <a:cubicBezTo>
                    <a:pt x="115" y="0"/>
                    <a:pt x="117" y="3"/>
                    <a:pt x="117" y="5"/>
                  </a:cubicBezTo>
                  <a:lnTo>
                    <a:pt x="117" y="10"/>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19">
              <a:extLst>
                <a:ext uri="{FF2B5EF4-FFF2-40B4-BE49-F238E27FC236}">
                  <a16:creationId xmlns:a16="http://schemas.microsoft.com/office/drawing/2014/main" id="{88ACF37E-1E07-4BD8-B694-98DED7C2D849}"/>
                </a:ext>
              </a:extLst>
            </p:cNvPr>
            <p:cNvSpPr/>
            <p:nvPr/>
          </p:nvSpPr>
          <p:spPr bwMode="auto">
            <a:xfrm>
              <a:off x="3314700" y="4495800"/>
              <a:ext cx="552450" cy="66675"/>
            </a:xfrm>
            <a:custGeom>
              <a:avLst/>
              <a:gdLst>
                <a:gd name="T0" fmla="*/ 117 w 117"/>
                <a:gd name="T1" fmla="*/ 10 h 14"/>
                <a:gd name="T2" fmla="*/ 112 w 117"/>
                <a:gd name="T3" fmla="*/ 14 h 14"/>
                <a:gd name="T4" fmla="*/ 4 w 117"/>
                <a:gd name="T5" fmla="*/ 14 h 14"/>
                <a:gd name="T6" fmla="*/ 0 w 117"/>
                <a:gd name="T7" fmla="*/ 10 h 14"/>
                <a:gd name="T8" fmla="*/ 0 w 117"/>
                <a:gd name="T9" fmla="*/ 5 h 14"/>
                <a:gd name="T10" fmla="*/ 4 w 117"/>
                <a:gd name="T11" fmla="*/ 0 h 14"/>
                <a:gd name="T12" fmla="*/ 112 w 117"/>
                <a:gd name="T13" fmla="*/ 0 h 14"/>
                <a:gd name="T14" fmla="*/ 117 w 117"/>
                <a:gd name="T15" fmla="*/ 5 h 14"/>
                <a:gd name="T16" fmla="*/ 117 w 117"/>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10"/>
                  </a:moveTo>
                  <a:cubicBezTo>
                    <a:pt x="117" y="12"/>
                    <a:pt x="115" y="14"/>
                    <a:pt x="112" y="14"/>
                  </a:cubicBezTo>
                  <a:cubicBezTo>
                    <a:pt x="4" y="14"/>
                    <a:pt x="4" y="14"/>
                    <a:pt x="4" y="14"/>
                  </a:cubicBezTo>
                  <a:cubicBezTo>
                    <a:pt x="2" y="14"/>
                    <a:pt x="0" y="12"/>
                    <a:pt x="0" y="10"/>
                  </a:cubicBezTo>
                  <a:cubicBezTo>
                    <a:pt x="0" y="5"/>
                    <a:pt x="0" y="5"/>
                    <a:pt x="0" y="5"/>
                  </a:cubicBezTo>
                  <a:cubicBezTo>
                    <a:pt x="0" y="2"/>
                    <a:pt x="2" y="0"/>
                    <a:pt x="4" y="0"/>
                  </a:cubicBezTo>
                  <a:cubicBezTo>
                    <a:pt x="112" y="0"/>
                    <a:pt x="112" y="0"/>
                    <a:pt x="112" y="0"/>
                  </a:cubicBezTo>
                  <a:cubicBezTo>
                    <a:pt x="115" y="0"/>
                    <a:pt x="117" y="2"/>
                    <a:pt x="117" y="5"/>
                  </a:cubicBezTo>
                  <a:lnTo>
                    <a:pt x="117" y="10"/>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20">
              <a:extLst>
                <a:ext uri="{FF2B5EF4-FFF2-40B4-BE49-F238E27FC236}">
                  <a16:creationId xmlns:a16="http://schemas.microsoft.com/office/drawing/2014/main" id="{AAA4D238-E574-4A1D-9FA8-2DA77BC2D6A2}"/>
                </a:ext>
              </a:extLst>
            </p:cNvPr>
            <p:cNvSpPr/>
            <p:nvPr/>
          </p:nvSpPr>
          <p:spPr bwMode="auto">
            <a:xfrm>
              <a:off x="3314700" y="4689475"/>
              <a:ext cx="552450" cy="66675"/>
            </a:xfrm>
            <a:custGeom>
              <a:avLst/>
              <a:gdLst>
                <a:gd name="T0" fmla="*/ 117 w 117"/>
                <a:gd name="T1" fmla="*/ 9 h 14"/>
                <a:gd name="T2" fmla="*/ 112 w 117"/>
                <a:gd name="T3" fmla="*/ 14 h 14"/>
                <a:gd name="T4" fmla="*/ 4 w 117"/>
                <a:gd name="T5" fmla="*/ 14 h 14"/>
                <a:gd name="T6" fmla="*/ 0 w 117"/>
                <a:gd name="T7" fmla="*/ 9 h 14"/>
                <a:gd name="T8" fmla="*/ 0 w 117"/>
                <a:gd name="T9" fmla="*/ 4 h 14"/>
                <a:gd name="T10" fmla="*/ 4 w 117"/>
                <a:gd name="T11" fmla="*/ 0 h 14"/>
                <a:gd name="T12" fmla="*/ 112 w 117"/>
                <a:gd name="T13" fmla="*/ 0 h 14"/>
                <a:gd name="T14" fmla="*/ 117 w 117"/>
                <a:gd name="T15" fmla="*/ 4 h 14"/>
                <a:gd name="T16" fmla="*/ 117 w 117"/>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9"/>
                  </a:moveTo>
                  <a:cubicBezTo>
                    <a:pt x="117" y="12"/>
                    <a:pt x="115" y="14"/>
                    <a:pt x="112" y="14"/>
                  </a:cubicBezTo>
                  <a:cubicBezTo>
                    <a:pt x="4" y="14"/>
                    <a:pt x="4" y="14"/>
                    <a:pt x="4" y="14"/>
                  </a:cubicBezTo>
                  <a:cubicBezTo>
                    <a:pt x="2" y="14"/>
                    <a:pt x="0" y="12"/>
                    <a:pt x="0" y="9"/>
                  </a:cubicBezTo>
                  <a:cubicBezTo>
                    <a:pt x="0" y="4"/>
                    <a:pt x="0" y="4"/>
                    <a:pt x="0" y="4"/>
                  </a:cubicBezTo>
                  <a:cubicBezTo>
                    <a:pt x="0" y="2"/>
                    <a:pt x="2" y="0"/>
                    <a:pt x="4" y="0"/>
                  </a:cubicBezTo>
                  <a:cubicBezTo>
                    <a:pt x="112" y="0"/>
                    <a:pt x="112" y="0"/>
                    <a:pt x="112" y="0"/>
                  </a:cubicBezTo>
                  <a:cubicBezTo>
                    <a:pt x="115" y="0"/>
                    <a:pt x="117" y="2"/>
                    <a:pt x="117" y="4"/>
                  </a:cubicBezTo>
                  <a:lnTo>
                    <a:pt x="117" y="9"/>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21">
              <a:extLst>
                <a:ext uri="{FF2B5EF4-FFF2-40B4-BE49-F238E27FC236}">
                  <a16:creationId xmlns:a16="http://schemas.microsoft.com/office/drawing/2014/main" id="{8F09F622-602F-4464-94AC-D520C98C5DFF}"/>
                </a:ext>
              </a:extLst>
            </p:cNvPr>
            <p:cNvSpPr/>
            <p:nvPr/>
          </p:nvSpPr>
          <p:spPr bwMode="auto">
            <a:xfrm>
              <a:off x="3314700" y="4879975"/>
              <a:ext cx="552450" cy="69850"/>
            </a:xfrm>
            <a:custGeom>
              <a:avLst/>
              <a:gdLst>
                <a:gd name="T0" fmla="*/ 117 w 117"/>
                <a:gd name="T1" fmla="*/ 10 h 15"/>
                <a:gd name="T2" fmla="*/ 112 w 117"/>
                <a:gd name="T3" fmla="*/ 15 h 15"/>
                <a:gd name="T4" fmla="*/ 4 w 117"/>
                <a:gd name="T5" fmla="*/ 15 h 15"/>
                <a:gd name="T6" fmla="*/ 0 w 117"/>
                <a:gd name="T7" fmla="*/ 10 h 15"/>
                <a:gd name="T8" fmla="*/ 0 w 117"/>
                <a:gd name="T9" fmla="*/ 5 h 15"/>
                <a:gd name="T10" fmla="*/ 4 w 117"/>
                <a:gd name="T11" fmla="*/ 0 h 15"/>
                <a:gd name="T12" fmla="*/ 112 w 117"/>
                <a:gd name="T13" fmla="*/ 0 h 15"/>
                <a:gd name="T14" fmla="*/ 117 w 117"/>
                <a:gd name="T15" fmla="*/ 5 h 15"/>
                <a:gd name="T16" fmla="*/ 117 w 117"/>
                <a:gd name="T1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
                  <a:moveTo>
                    <a:pt x="117" y="10"/>
                  </a:moveTo>
                  <a:cubicBezTo>
                    <a:pt x="117" y="12"/>
                    <a:pt x="115" y="15"/>
                    <a:pt x="112" y="15"/>
                  </a:cubicBezTo>
                  <a:cubicBezTo>
                    <a:pt x="4" y="15"/>
                    <a:pt x="4" y="15"/>
                    <a:pt x="4" y="15"/>
                  </a:cubicBezTo>
                  <a:cubicBezTo>
                    <a:pt x="2" y="15"/>
                    <a:pt x="0" y="12"/>
                    <a:pt x="0" y="10"/>
                  </a:cubicBezTo>
                  <a:cubicBezTo>
                    <a:pt x="0" y="5"/>
                    <a:pt x="0" y="5"/>
                    <a:pt x="0" y="5"/>
                  </a:cubicBezTo>
                  <a:cubicBezTo>
                    <a:pt x="0" y="2"/>
                    <a:pt x="2" y="0"/>
                    <a:pt x="4" y="0"/>
                  </a:cubicBezTo>
                  <a:cubicBezTo>
                    <a:pt x="112" y="0"/>
                    <a:pt x="112" y="0"/>
                    <a:pt x="112" y="0"/>
                  </a:cubicBezTo>
                  <a:cubicBezTo>
                    <a:pt x="115" y="0"/>
                    <a:pt x="117" y="2"/>
                    <a:pt x="117" y="5"/>
                  </a:cubicBezTo>
                  <a:lnTo>
                    <a:pt x="117" y="10"/>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22">
              <a:extLst>
                <a:ext uri="{FF2B5EF4-FFF2-40B4-BE49-F238E27FC236}">
                  <a16:creationId xmlns:a16="http://schemas.microsoft.com/office/drawing/2014/main" id="{C4A54D08-F78C-4D74-AA04-3D2292A803CF}"/>
                </a:ext>
              </a:extLst>
            </p:cNvPr>
            <p:cNvSpPr/>
            <p:nvPr/>
          </p:nvSpPr>
          <p:spPr bwMode="auto">
            <a:xfrm>
              <a:off x="3314700" y="5073650"/>
              <a:ext cx="552450" cy="66675"/>
            </a:xfrm>
            <a:custGeom>
              <a:avLst/>
              <a:gdLst>
                <a:gd name="T0" fmla="*/ 117 w 117"/>
                <a:gd name="T1" fmla="*/ 9 h 14"/>
                <a:gd name="T2" fmla="*/ 112 w 117"/>
                <a:gd name="T3" fmla="*/ 14 h 14"/>
                <a:gd name="T4" fmla="*/ 4 w 117"/>
                <a:gd name="T5" fmla="*/ 14 h 14"/>
                <a:gd name="T6" fmla="*/ 0 w 117"/>
                <a:gd name="T7" fmla="*/ 9 h 14"/>
                <a:gd name="T8" fmla="*/ 0 w 117"/>
                <a:gd name="T9" fmla="*/ 5 h 14"/>
                <a:gd name="T10" fmla="*/ 4 w 117"/>
                <a:gd name="T11" fmla="*/ 0 h 14"/>
                <a:gd name="T12" fmla="*/ 112 w 117"/>
                <a:gd name="T13" fmla="*/ 0 h 14"/>
                <a:gd name="T14" fmla="*/ 117 w 117"/>
                <a:gd name="T15" fmla="*/ 5 h 14"/>
                <a:gd name="T16" fmla="*/ 117 w 117"/>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9"/>
                  </a:moveTo>
                  <a:cubicBezTo>
                    <a:pt x="117" y="12"/>
                    <a:pt x="115" y="14"/>
                    <a:pt x="112" y="14"/>
                  </a:cubicBezTo>
                  <a:cubicBezTo>
                    <a:pt x="4" y="14"/>
                    <a:pt x="4" y="14"/>
                    <a:pt x="4" y="14"/>
                  </a:cubicBezTo>
                  <a:cubicBezTo>
                    <a:pt x="2" y="14"/>
                    <a:pt x="0" y="12"/>
                    <a:pt x="0" y="9"/>
                  </a:cubicBezTo>
                  <a:cubicBezTo>
                    <a:pt x="0" y="5"/>
                    <a:pt x="0" y="5"/>
                    <a:pt x="0" y="5"/>
                  </a:cubicBezTo>
                  <a:cubicBezTo>
                    <a:pt x="0" y="2"/>
                    <a:pt x="2" y="0"/>
                    <a:pt x="4" y="0"/>
                  </a:cubicBezTo>
                  <a:cubicBezTo>
                    <a:pt x="112" y="0"/>
                    <a:pt x="112" y="0"/>
                    <a:pt x="112" y="0"/>
                  </a:cubicBezTo>
                  <a:cubicBezTo>
                    <a:pt x="115" y="0"/>
                    <a:pt x="117" y="2"/>
                    <a:pt x="117" y="5"/>
                  </a:cubicBezTo>
                  <a:lnTo>
                    <a:pt x="117" y="9"/>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23">
              <a:extLst>
                <a:ext uri="{FF2B5EF4-FFF2-40B4-BE49-F238E27FC236}">
                  <a16:creationId xmlns:a16="http://schemas.microsoft.com/office/drawing/2014/main" id="{69877AB0-4CA6-4A5C-9CF3-0CCAEB36731C}"/>
                </a:ext>
              </a:extLst>
            </p:cNvPr>
            <p:cNvSpPr/>
            <p:nvPr/>
          </p:nvSpPr>
          <p:spPr bwMode="auto">
            <a:xfrm>
              <a:off x="3314700" y="5267325"/>
              <a:ext cx="552450" cy="66675"/>
            </a:xfrm>
            <a:custGeom>
              <a:avLst/>
              <a:gdLst>
                <a:gd name="T0" fmla="*/ 117 w 117"/>
                <a:gd name="T1" fmla="*/ 9 h 14"/>
                <a:gd name="T2" fmla="*/ 112 w 117"/>
                <a:gd name="T3" fmla="*/ 14 h 14"/>
                <a:gd name="T4" fmla="*/ 4 w 117"/>
                <a:gd name="T5" fmla="*/ 14 h 14"/>
                <a:gd name="T6" fmla="*/ 0 w 117"/>
                <a:gd name="T7" fmla="*/ 9 h 14"/>
                <a:gd name="T8" fmla="*/ 0 w 117"/>
                <a:gd name="T9" fmla="*/ 4 h 14"/>
                <a:gd name="T10" fmla="*/ 4 w 117"/>
                <a:gd name="T11" fmla="*/ 0 h 14"/>
                <a:gd name="T12" fmla="*/ 112 w 117"/>
                <a:gd name="T13" fmla="*/ 0 h 14"/>
                <a:gd name="T14" fmla="*/ 117 w 117"/>
                <a:gd name="T15" fmla="*/ 4 h 14"/>
                <a:gd name="T16" fmla="*/ 117 w 117"/>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9"/>
                  </a:moveTo>
                  <a:cubicBezTo>
                    <a:pt x="117" y="12"/>
                    <a:pt x="115" y="14"/>
                    <a:pt x="112" y="14"/>
                  </a:cubicBezTo>
                  <a:cubicBezTo>
                    <a:pt x="4" y="14"/>
                    <a:pt x="4" y="14"/>
                    <a:pt x="4" y="14"/>
                  </a:cubicBezTo>
                  <a:cubicBezTo>
                    <a:pt x="2" y="14"/>
                    <a:pt x="0" y="12"/>
                    <a:pt x="0" y="9"/>
                  </a:cubicBezTo>
                  <a:cubicBezTo>
                    <a:pt x="0" y="4"/>
                    <a:pt x="0" y="4"/>
                    <a:pt x="0" y="4"/>
                  </a:cubicBezTo>
                  <a:cubicBezTo>
                    <a:pt x="0" y="2"/>
                    <a:pt x="2" y="0"/>
                    <a:pt x="4" y="0"/>
                  </a:cubicBezTo>
                  <a:cubicBezTo>
                    <a:pt x="112" y="0"/>
                    <a:pt x="112" y="0"/>
                    <a:pt x="112" y="0"/>
                  </a:cubicBezTo>
                  <a:cubicBezTo>
                    <a:pt x="115" y="0"/>
                    <a:pt x="117" y="2"/>
                    <a:pt x="117" y="4"/>
                  </a:cubicBezTo>
                  <a:lnTo>
                    <a:pt x="117" y="9"/>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 name="Freeform 24">
              <a:extLst>
                <a:ext uri="{FF2B5EF4-FFF2-40B4-BE49-F238E27FC236}">
                  <a16:creationId xmlns:a16="http://schemas.microsoft.com/office/drawing/2014/main" id="{A794F947-48FB-4C6D-854E-1642C6963150}"/>
                </a:ext>
              </a:extLst>
            </p:cNvPr>
            <p:cNvSpPr/>
            <p:nvPr/>
          </p:nvSpPr>
          <p:spPr bwMode="auto">
            <a:xfrm>
              <a:off x="3314700" y="5456238"/>
              <a:ext cx="552450" cy="66675"/>
            </a:xfrm>
            <a:custGeom>
              <a:avLst/>
              <a:gdLst>
                <a:gd name="T0" fmla="*/ 117 w 117"/>
                <a:gd name="T1" fmla="*/ 10 h 14"/>
                <a:gd name="T2" fmla="*/ 112 w 117"/>
                <a:gd name="T3" fmla="*/ 14 h 14"/>
                <a:gd name="T4" fmla="*/ 4 w 117"/>
                <a:gd name="T5" fmla="*/ 14 h 14"/>
                <a:gd name="T6" fmla="*/ 0 w 117"/>
                <a:gd name="T7" fmla="*/ 10 h 14"/>
                <a:gd name="T8" fmla="*/ 0 w 117"/>
                <a:gd name="T9" fmla="*/ 5 h 14"/>
                <a:gd name="T10" fmla="*/ 4 w 117"/>
                <a:gd name="T11" fmla="*/ 0 h 14"/>
                <a:gd name="T12" fmla="*/ 112 w 117"/>
                <a:gd name="T13" fmla="*/ 0 h 14"/>
                <a:gd name="T14" fmla="*/ 117 w 117"/>
                <a:gd name="T15" fmla="*/ 5 h 14"/>
                <a:gd name="T16" fmla="*/ 117 w 117"/>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10"/>
                  </a:moveTo>
                  <a:cubicBezTo>
                    <a:pt x="117" y="12"/>
                    <a:pt x="115" y="14"/>
                    <a:pt x="112" y="14"/>
                  </a:cubicBezTo>
                  <a:cubicBezTo>
                    <a:pt x="4" y="14"/>
                    <a:pt x="4" y="14"/>
                    <a:pt x="4" y="14"/>
                  </a:cubicBezTo>
                  <a:cubicBezTo>
                    <a:pt x="2" y="14"/>
                    <a:pt x="0" y="12"/>
                    <a:pt x="0" y="10"/>
                  </a:cubicBezTo>
                  <a:cubicBezTo>
                    <a:pt x="0" y="5"/>
                    <a:pt x="0" y="5"/>
                    <a:pt x="0" y="5"/>
                  </a:cubicBezTo>
                  <a:cubicBezTo>
                    <a:pt x="0" y="2"/>
                    <a:pt x="2" y="0"/>
                    <a:pt x="4" y="0"/>
                  </a:cubicBezTo>
                  <a:cubicBezTo>
                    <a:pt x="112" y="0"/>
                    <a:pt x="112" y="0"/>
                    <a:pt x="112" y="0"/>
                  </a:cubicBezTo>
                  <a:cubicBezTo>
                    <a:pt x="115" y="0"/>
                    <a:pt x="117" y="2"/>
                    <a:pt x="117" y="5"/>
                  </a:cubicBezTo>
                  <a:lnTo>
                    <a:pt x="117" y="10"/>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 name="Freeform 25">
              <a:extLst>
                <a:ext uri="{FF2B5EF4-FFF2-40B4-BE49-F238E27FC236}">
                  <a16:creationId xmlns:a16="http://schemas.microsoft.com/office/drawing/2014/main" id="{98C1ECA5-B8D5-4693-8FF6-73A3DD6ED317}"/>
                </a:ext>
              </a:extLst>
            </p:cNvPr>
            <p:cNvSpPr/>
            <p:nvPr/>
          </p:nvSpPr>
          <p:spPr bwMode="auto">
            <a:xfrm>
              <a:off x="3314700" y="5651500"/>
              <a:ext cx="552450" cy="65088"/>
            </a:xfrm>
            <a:custGeom>
              <a:avLst/>
              <a:gdLst>
                <a:gd name="T0" fmla="*/ 117 w 117"/>
                <a:gd name="T1" fmla="*/ 9 h 14"/>
                <a:gd name="T2" fmla="*/ 112 w 117"/>
                <a:gd name="T3" fmla="*/ 14 h 14"/>
                <a:gd name="T4" fmla="*/ 4 w 117"/>
                <a:gd name="T5" fmla="*/ 14 h 14"/>
                <a:gd name="T6" fmla="*/ 0 w 117"/>
                <a:gd name="T7" fmla="*/ 9 h 14"/>
                <a:gd name="T8" fmla="*/ 0 w 117"/>
                <a:gd name="T9" fmla="*/ 5 h 14"/>
                <a:gd name="T10" fmla="*/ 4 w 117"/>
                <a:gd name="T11" fmla="*/ 0 h 14"/>
                <a:gd name="T12" fmla="*/ 112 w 117"/>
                <a:gd name="T13" fmla="*/ 0 h 14"/>
                <a:gd name="T14" fmla="*/ 117 w 117"/>
                <a:gd name="T15" fmla="*/ 5 h 14"/>
                <a:gd name="T16" fmla="*/ 117 w 117"/>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4">
                  <a:moveTo>
                    <a:pt x="117" y="9"/>
                  </a:moveTo>
                  <a:cubicBezTo>
                    <a:pt x="117" y="12"/>
                    <a:pt x="115" y="14"/>
                    <a:pt x="112" y="14"/>
                  </a:cubicBezTo>
                  <a:cubicBezTo>
                    <a:pt x="4" y="14"/>
                    <a:pt x="4" y="14"/>
                    <a:pt x="4" y="14"/>
                  </a:cubicBezTo>
                  <a:cubicBezTo>
                    <a:pt x="2" y="14"/>
                    <a:pt x="0" y="12"/>
                    <a:pt x="0" y="9"/>
                  </a:cubicBezTo>
                  <a:cubicBezTo>
                    <a:pt x="0" y="5"/>
                    <a:pt x="0" y="5"/>
                    <a:pt x="0" y="5"/>
                  </a:cubicBezTo>
                  <a:cubicBezTo>
                    <a:pt x="0" y="2"/>
                    <a:pt x="2" y="0"/>
                    <a:pt x="4" y="0"/>
                  </a:cubicBezTo>
                  <a:cubicBezTo>
                    <a:pt x="112" y="0"/>
                    <a:pt x="112" y="0"/>
                    <a:pt x="112" y="0"/>
                  </a:cubicBezTo>
                  <a:cubicBezTo>
                    <a:pt x="115" y="0"/>
                    <a:pt x="117" y="2"/>
                    <a:pt x="117" y="5"/>
                  </a:cubicBezTo>
                  <a:lnTo>
                    <a:pt x="117" y="9"/>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26">
              <a:extLst>
                <a:ext uri="{FF2B5EF4-FFF2-40B4-BE49-F238E27FC236}">
                  <a16:creationId xmlns:a16="http://schemas.microsoft.com/office/drawing/2014/main" id="{048A587A-70C5-40AF-8BD7-89B46F3B6D17}"/>
                </a:ext>
              </a:extLst>
            </p:cNvPr>
            <p:cNvSpPr/>
            <p:nvPr/>
          </p:nvSpPr>
          <p:spPr bwMode="auto">
            <a:xfrm>
              <a:off x="3314700" y="5840413"/>
              <a:ext cx="552450" cy="71438"/>
            </a:xfrm>
            <a:custGeom>
              <a:avLst/>
              <a:gdLst>
                <a:gd name="T0" fmla="*/ 117 w 117"/>
                <a:gd name="T1" fmla="*/ 10 h 15"/>
                <a:gd name="T2" fmla="*/ 112 w 117"/>
                <a:gd name="T3" fmla="*/ 15 h 15"/>
                <a:gd name="T4" fmla="*/ 4 w 117"/>
                <a:gd name="T5" fmla="*/ 15 h 15"/>
                <a:gd name="T6" fmla="*/ 0 w 117"/>
                <a:gd name="T7" fmla="*/ 10 h 15"/>
                <a:gd name="T8" fmla="*/ 0 w 117"/>
                <a:gd name="T9" fmla="*/ 5 h 15"/>
                <a:gd name="T10" fmla="*/ 4 w 117"/>
                <a:gd name="T11" fmla="*/ 0 h 15"/>
                <a:gd name="T12" fmla="*/ 112 w 117"/>
                <a:gd name="T13" fmla="*/ 0 h 15"/>
                <a:gd name="T14" fmla="*/ 117 w 117"/>
                <a:gd name="T15" fmla="*/ 5 h 15"/>
                <a:gd name="T16" fmla="*/ 117 w 117"/>
                <a:gd name="T1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
                  <a:moveTo>
                    <a:pt x="117" y="10"/>
                  </a:moveTo>
                  <a:cubicBezTo>
                    <a:pt x="117" y="13"/>
                    <a:pt x="115" y="15"/>
                    <a:pt x="112" y="15"/>
                  </a:cubicBezTo>
                  <a:cubicBezTo>
                    <a:pt x="4" y="15"/>
                    <a:pt x="4" y="15"/>
                    <a:pt x="4" y="15"/>
                  </a:cubicBezTo>
                  <a:cubicBezTo>
                    <a:pt x="2" y="15"/>
                    <a:pt x="0" y="13"/>
                    <a:pt x="0" y="10"/>
                  </a:cubicBezTo>
                  <a:cubicBezTo>
                    <a:pt x="0" y="5"/>
                    <a:pt x="0" y="5"/>
                    <a:pt x="0" y="5"/>
                  </a:cubicBezTo>
                  <a:cubicBezTo>
                    <a:pt x="0" y="3"/>
                    <a:pt x="2" y="0"/>
                    <a:pt x="4" y="0"/>
                  </a:cubicBezTo>
                  <a:cubicBezTo>
                    <a:pt x="112" y="0"/>
                    <a:pt x="112" y="0"/>
                    <a:pt x="112" y="0"/>
                  </a:cubicBezTo>
                  <a:cubicBezTo>
                    <a:pt x="115" y="0"/>
                    <a:pt x="117" y="3"/>
                    <a:pt x="117" y="5"/>
                  </a:cubicBezTo>
                  <a:lnTo>
                    <a:pt x="117" y="10"/>
                  </a:lnTo>
                  <a:close/>
                </a:path>
              </a:pathLst>
            </a:custGeom>
            <a:solidFill>
              <a:srgbClr val="CBCB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 name="Rectangle 27">
              <a:extLst>
                <a:ext uri="{FF2B5EF4-FFF2-40B4-BE49-F238E27FC236}">
                  <a16:creationId xmlns:a16="http://schemas.microsoft.com/office/drawing/2014/main" id="{8820255C-9E4D-45D3-84AE-821D5B3BC236}"/>
                </a:ext>
              </a:extLst>
            </p:cNvPr>
            <p:cNvSpPr>
              <a:spLocks noChangeArrowheads="1"/>
            </p:cNvSpPr>
            <p:nvPr/>
          </p:nvSpPr>
          <p:spPr bwMode="auto">
            <a:xfrm>
              <a:off x="1341438" y="3373438"/>
              <a:ext cx="1760538" cy="3810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Rectangle 28">
              <a:extLst>
                <a:ext uri="{FF2B5EF4-FFF2-40B4-BE49-F238E27FC236}">
                  <a16:creationId xmlns:a16="http://schemas.microsoft.com/office/drawing/2014/main" id="{7FA51B96-327A-4442-AE83-B99EA465ECC6}"/>
                </a:ext>
              </a:extLst>
            </p:cNvPr>
            <p:cNvSpPr>
              <a:spLocks noChangeArrowheads="1"/>
            </p:cNvSpPr>
            <p:nvPr/>
          </p:nvSpPr>
          <p:spPr bwMode="auto">
            <a:xfrm>
              <a:off x="1341438" y="3463925"/>
              <a:ext cx="1760538"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Rectangle 29">
              <a:extLst>
                <a:ext uri="{FF2B5EF4-FFF2-40B4-BE49-F238E27FC236}">
                  <a16:creationId xmlns:a16="http://schemas.microsoft.com/office/drawing/2014/main" id="{4CBE98E0-F6EE-498A-9781-C98FC8480AFB}"/>
                </a:ext>
              </a:extLst>
            </p:cNvPr>
            <p:cNvSpPr>
              <a:spLocks noChangeArrowheads="1"/>
            </p:cNvSpPr>
            <p:nvPr/>
          </p:nvSpPr>
          <p:spPr bwMode="auto">
            <a:xfrm>
              <a:off x="1341438" y="3554413"/>
              <a:ext cx="1760538" cy="3175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Rectangle 30">
              <a:extLst>
                <a:ext uri="{FF2B5EF4-FFF2-40B4-BE49-F238E27FC236}">
                  <a16:creationId xmlns:a16="http://schemas.microsoft.com/office/drawing/2014/main" id="{252DFBF6-9705-4B65-8A08-5E52A494940D}"/>
                </a:ext>
              </a:extLst>
            </p:cNvPr>
            <p:cNvSpPr>
              <a:spLocks noChangeArrowheads="1"/>
            </p:cNvSpPr>
            <p:nvPr/>
          </p:nvSpPr>
          <p:spPr bwMode="auto">
            <a:xfrm>
              <a:off x="1341438" y="3643313"/>
              <a:ext cx="1760538"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Rectangle 31">
              <a:extLst>
                <a:ext uri="{FF2B5EF4-FFF2-40B4-BE49-F238E27FC236}">
                  <a16:creationId xmlns:a16="http://schemas.microsoft.com/office/drawing/2014/main" id="{D65AFD82-365B-4219-BEF7-D692E493DCC0}"/>
                </a:ext>
              </a:extLst>
            </p:cNvPr>
            <p:cNvSpPr>
              <a:spLocks noChangeArrowheads="1"/>
            </p:cNvSpPr>
            <p:nvPr/>
          </p:nvSpPr>
          <p:spPr bwMode="auto">
            <a:xfrm>
              <a:off x="1341438" y="3729038"/>
              <a:ext cx="1760538" cy="3810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Rectangle 32">
              <a:extLst>
                <a:ext uri="{FF2B5EF4-FFF2-40B4-BE49-F238E27FC236}">
                  <a16:creationId xmlns:a16="http://schemas.microsoft.com/office/drawing/2014/main" id="{35B4C6B1-9273-4167-B13C-31BFD201FFB9}"/>
                </a:ext>
              </a:extLst>
            </p:cNvPr>
            <p:cNvSpPr>
              <a:spLocks noChangeArrowheads="1"/>
            </p:cNvSpPr>
            <p:nvPr/>
          </p:nvSpPr>
          <p:spPr bwMode="auto">
            <a:xfrm>
              <a:off x="1341438" y="3819525"/>
              <a:ext cx="1760538" cy="3175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Rectangle 33">
              <a:extLst>
                <a:ext uri="{FF2B5EF4-FFF2-40B4-BE49-F238E27FC236}">
                  <a16:creationId xmlns:a16="http://schemas.microsoft.com/office/drawing/2014/main" id="{FDEABD93-A2DB-47A5-8C01-ED18B6DE5602}"/>
                </a:ext>
              </a:extLst>
            </p:cNvPr>
            <p:cNvSpPr>
              <a:spLocks noChangeArrowheads="1"/>
            </p:cNvSpPr>
            <p:nvPr/>
          </p:nvSpPr>
          <p:spPr bwMode="auto">
            <a:xfrm>
              <a:off x="1341438" y="3908425"/>
              <a:ext cx="1760538"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Rectangle 34">
              <a:extLst>
                <a:ext uri="{FF2B5EF4-FFF2-40B4-BE49-F238E27FC236}">
                  <a16:creationId xmlns:a16="http://schemas.microsoft.com/office/drawing/2014/main" id="{6CB295DA-79FC-4004-92D4-90E70CCF5FB1}"/>
                </a:ext>
              </a:extLst>
            </p:cNvPr>
            <p:cNvSpPr>
              <a:spLocks noChangeArrowheads="1"/>
            </p:cNvSpPr>
            <p:nvPr/>
          </p:nvSpPr>
          <p:spPr bwMode="auto">
            <a:xfrm>
              <a:off x="1341438" y="3998913"/>
              <a:ext cx="1760538"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Rectangle 35">
              <a:extLst>
                <a:ext uri="{FF2B5EF4-FFF2-40B4-BE49-F238E27FC236}">
                  <a16:creationId xmlns:a16="http://schemas.microsoft.com/office/drawing/2014/main" id="{E08BB705-3362-400A-B284-25A32E78A2E2}"/>
                </a:ext>
              </a:extLst>
            </p:cNvPr>
            <p:cNvSpPr>
              <a:spLocks noChangeArrowheads="1"/>
            </p:cNvSpPr>
            <p:nvPr/>
          </p:nvSpPr>
          <p:spPr bwMode="auto">
            <a:xfrm>
              <a:off x="1341438" y="4084638"/>
              <a:ext cx="1760538" cy="3175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Rectangle 36">
              <a:extLst>
                <a:ext uri="{FF2B5EF4-FFF2-40B4-BE49-F238E27FC236}">
                  <a16:creationId xmlns:a16="http://schemas.microsoft.com/office/drawing/2014/main" id="{36686BF1-F5D5-42C5-BA69-8A9403BD3DE9}"/>
                </a:ext>
              </a:extLst>
            </p:cNvPr>
            <p:cNvSpPr>
              <a:spLocks noChangeArrowheads="1"/>
            </p:cNvSpPr>
            <p:nvPr/>
          </p:nvSpPr>
          <p:spPr bwMode="auto">
            <a:xfrm>
              <a:off x="1341438" y="4173538"/>
              <a:ext cx="1760538"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Rectangle 37">
              <a:extLst>
                <a:ext uri="{FF2B5EF4-FFF2-40B4-BE49-F238E27FC236}">
                  <a16:creationId xmlns:a16="http://schemas.microsoft.com/office/drawing/2014/main" id="{99255F28-0830-489B-9E4F-2C8ACE9D79B6}"/>
                </a:ext>
              </a:extLst>
            </p:cNvPr>
            <p:cNvSpPr>
              <a:spLocks noChangeArrowheads="1"/>
            </p:cNvSpPr>
            <p:nvPr/>
          </p:nvSpPr>
          <p:spPr bwMode="auto">
            <a:xfrm>
              <a:off x="1341438" y="4264025"/>
              <a:ext cx="1760538"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Rectangle 38">
              <a:extLst>
                <a:ext uri="{FF2B5EF4-FFF2-40B4-BE49-F238E27FC236}">
                  <a16:creationId xmlns:a16="http://schemas.microsoft.com/office/drawing/2014/main" id="{AF0608E3-9F53-4376-A495-4A09483E7C86}"/>
                </a:ext>
              </a:extLst>
            </p:cNvPr>
            <p:cNvSpPr>
              <a:spLocks noChangeArrowheads="1"/>
            </p:cNvSpPr>
            <p:nvPr/>
          </p:nvSpPr>
          <p:spPr bwMode="auto">
            <a:xfrm>
              <a:off x="1341438" y="4349750"/>
              <a:ext cx="1760538" cy="365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Rectangle 39">
              <a:extLst>
                <a:ext uri="{FF2B5EF4-FFF2-40B4-BE49-F238E27FC236}">
                  <a16:creationId xmlns:a16="http://schemas.microsoft.com/office/drawing/2014/main" id="{C2353261-750D-4B85-9B28-CEC42FC76C93}"/>
                </a:ext>
              </a:extLst>
            </p:cNvPr>
            <p:cNvSpPr>
              <a:spLocks noChangeArrowheads="1"/>
            </p:cNvSpPr>
            <p:nvPr/>
          </p:nvSpPr>
          <p:spPr bwMode="auto">
            <a:xfrm>
              <a:off x="1341438" y="4438650"/>
              <a:ext cx="1760538"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Rectangle 40">
              <a:extLst>
                <a:ext uri="{FF2B5EF4-FFF2-40B4-BE49-F238E27FC236}">
                  <a16:creationId xmlns:a16="http://schemas.microsoft.com/office/drawing/2014/main" id="{07D6A8E0-F1E7-4B02-81F4-1AF6452A4DD2}"/>
                </a:ext>
              </a:extLst>
            </p:cNvPr>
            <p:cNvSpPr>
              <a:spLocks noChangeArrowheads="1"/>
            </p:cNvSpPr>
            <p:nvPr/>
          </p:nvSpPr>
          <p:spPr bwMode="auto">
            <a:xfrm>
              <a:off x="1341438" y="4529138"/>
              <a:ext cx="1760538"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Rectangle 41">
              <a:extLst>
                <a:ext uri="{FF2B5EF4-FFF2-40B4-BE49-F238E27FC236}">
                  <a16:creationId xmlns:a16="http://schemas.microsoft.com/office/drawing/2014/main" id="{A610ADE2-03D8-4F42-B607-92A4ED91FFB0}"/>
                </a:ext>
              </a:extLst>
            </p:cNvPr>
            <p:cNvSpPr>
              <a:spLocks noChangeArrowheads="1"/>
            </p:cNvSpPr>
            <p:nvPr/>
          </p:nvSpPr>
          <p:spPr bwMode="auto">
            <a:xfrm>
              <a:off x="1341438" y="4619625"/>
              <a:ext cx="1760538" cy="3175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Rectangle 42">
              <a:extLst>
                <a:ext uri="{FF2B5EF4-FFF2-40B4-BE49-F238E27FC236}">
                  <a16:creationId xmlns:a16="http://schemas.microsoft.com/office/drawing/2014/main" id="{22367966-7D4F-4831-8C15-DD23FEA3FF40}"/>
                </a:ext>
              </a:extLst>
            </p:cNvPr>
            <p:cNvSpPr>
              <a:spLocks noChangeArrowheads="1"/>
            </p:cNvSpPr>
            <p:nvPr/>
          </p:nvSpPr>
          <p:spPr bwMode="auto">
            <a:xfrm>
              <a:off x="1341438" y="4703763"/>
              <a:ext cx="1760538" cy="3810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Rectangle 43">
              <a:extLst>
                <a:ext uri="{FF2B5EF4-FFF2-40B4-BE49-F238E27FC236}">
                  <a16:creationId xmlns:a16="http://schemas.microsoft.com/office/drawing/2014/main" id="{C941FE69-E277-42AB-9E62-54E50B95BE70}"/>
                </a:ext>
              </a:extLst>
            </p:cNvPr>
            <p:cNvSpPr>
              <a:spLocks noChangeArrowheads="1"/>
            </p:cNvSpPr>
            <p:nvPr/>
          </p:nvSpPr>
          <p:spPr bwMode="auto">
            <a:xfrm>
              <a:off x="1341438" y="4794250"/>
              <a:ext cx="1760538"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Rectangle 44">
              <a:extLst>
                <a:ext uri="{FF2B5EF4-FFF2-40B4-BE49-F238E27FC236}">
                  <a16:creationId xmlns:a16="http://schemas.microsoft.com/office/drawing/2014/main" id="{8C633D71-E16C-4831-8853-79093FC3A89B}"/>
                </a:ext>
              </a:extLst>
            </p:cNvPr>
            <p:cNvSpPr>
              <a:spLocks noChangeArrowheads="1"/>
            </p:cNvSpPr>
            <p:nvPr/>
          </p:nvSpPr>
          <p:spPr bwMode="auto">
            <a:xfrm>
              <a:off x="1341438" y="4884738"/>
              <a:ext cx="1760538" cy="3175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Rectangle 45">
              <a:extLst>
                <a:ext uri="{FF2B5EF4-FFF2-40B4-BE49-F238E27FC236}">
                  <a16:creationId xmlns:a16="http://schemas.microsoft.com/office/drawing/2014/main" id="{3FCF9572-B3F2-4F2F-BC29-A99234F1116B}"/>
                </a:ext>
              </a:extLst>
            </p:cNvPr>
            <p:cNvSpPr>
              <a:spLocks noChangeArrowheads="1"/>
            </p:cNvSpPr>
            <p:nvPr/>
          </p:nvSpPr>
          <p:spPr bwMode="auto">
            <a:xfrm>
              <a:off x="1341438" y="4973638"/>
              <a:ext cx="8794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Rectangle 46">
              <a:extLst>
                <a:ext uri="{FF2B5EF4-FFF2-40B4-BE49-F238E27FC236}">
                  <a16:creationId xmlns:a16="http://schemas.microsoft.com/office/drawing/2014/main" id="{CB636FAC-7ECA-42C1-B311-C5F8FF786980}"/>
                </a:ext>
              </a:extLst>
            </p:cNvPr>
            <p:cNvSpPr>
              <a:spLocks noChangeArrowheads="1"/>
            </p:cNvSpPr>
            <p:nvPr/>
          </p:nvSpPr>
          <p:spPr bwMode="auto">
            <a:xfrm>
              <a:off x="4051300" y="3829050"/>
              <a:ext cx="1755775" cy="3175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Rectangle 47">
              <a:extLst>
                <a:ext uri="{FF2B5EF4-FFF2-40B4-BE49-F238E27FC236}">
                  <a16:creationId xmlns:a16="http://schemas.microsoft.com/office/drawing/2014/main" id="{F86E8C02-5C49-41EA-B1E0-220FC554C205}"/>
                </a:ext>
              </a:extLst>
            </p:cNvPr>
            <p:cNvSpPr>
              <a:spLocks noChangeArrowheads="1"/>
            </p:cNvSpPr>
            <p:nvPr/>
          </p:nvSpPr>
          <p:spPr bwMode="auto">
            <a:xfrm>
              <a:off x="4051300" y="3917950"/>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Rectangle 48">
              <a:extLst>
                <a:ext uri="{FF2B5EF4-FFF2-40B4-BE49-F238E27FC236}">
                  <a16:creationId xmlns:a16="http://schemas.microsoft.com/office/drawing/2014/main" id="{95BDC44A-6AF2-4430-BC14-0D791B3CD0B4}"/>
                </a:ext>
              </a:extLst>
            </p:cNvPr>
            <p:cNvSpPr>
              <a:spLocks noChangeArrowheads="1"/>
            </p:cNvSpPr>
            <p:nvPr/>
          </p:nvSpPr>
          <p:spPr bwMode="auto">
            <a:xfrm>
              <a:off x="4051300" y="4003675"/>
              <a:ext cx="1755775" cy="3810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Rectangle 49">
              <a:extLst>
                <a:ext uri="{FF2B5EF4-FFF2-40B4-BE49-F238E27FC236}">
                  <a16:creationId xmlns:a16="http://schemas.microsoft.com/office/drawing/2014/main" id="{EADC87BA-2763-49CB-BE0B-8BA23F60B288}"/>
                </a:ext>
              </a:extLst>
            </p:cNvPr>
            <p:cNvSpPr>
              <a:spLocks noChangeArrowheads="1"/>
            </p:cNvSpPr>
            <p:nvPr/>
          </p:nvSpPr>
          <p:spPr bwMode="auto">
            <a:xfrm>
              <a:off x="4051300" y="4094163"/>
              <a:ext cx="1755775" cy="3175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Rectangle 50">
              <a:extLst>
                <a:ext uri="{FF2B5EF4-FFF2-40B4-BE49-F238E27FC236}">
                  <a16:creationId xmlns:a16="http://schemas.microsoft.com/office/drawing/2014/main" id="{65DFC202-385F-4612-8171-DA06DB41EB73}"/>
                </a:ext>
              </a:extLst>
            </p:cNvPr>
            <p:cNvSpPr>
              <a:spLocks noChangeArrowheads="1"/>
            </p:cNvSpPr>
            <p:nvPr/>
          </p:nvSpPr>
          <p:spPr bwMode="auto">
            <a:xfrm>
              <a:off x="4051300" y="4183063"/>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Rectangle 51">
              <a:extLst>
                <a:ext uri="{FF2B5EF4-FFF2-40B4-BE49-F238E27FC236}">
                  <a16:creationId xmlns:a16="http://schemas.microsoft.com/office/drawing/2014/main" id="{C766F2E6-D331-475F-BBB2-63A7262DFF2A}"/>
                </a:ext>
              </a:extLst>
            </p:cNvPr>
            <p:cNvSpPr>
              <a:spLocks noChangeArrowheads="1"/>
            </p:cNvSpPr>
            <p:nvPr/>
          </p:nvSpPr>
          <p:spPr bwMode="auto">
            <a:xfrm>
              <a:off x="4051300" y="4273550"/>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Rectangle 52">
              <a:extLst>
                <a:ext uri="{FF2B5EF4-FFF2-40B4-BE49-F238E27FC236}">
                  <a16:creationId xmlns:a16="http://schemas.microsoft.com/office/drawing/2014/main" id="{59F5552A-4546-4C18-95AD-F7D5D786FB2C}"/>
                </a:ext>
              </a:extLst>
            </p:cNvPr>
            <p:cNvSpPr>
              <a:spLocks noChangeArrowheads="1"/>
            </p:cNvSpPr>
            <p:nvPr/>
          </p:nvSpPr>
          <p:spPr bwMode="auto">
            <a:xfrm>
              <a:off x="4051300" y="4359275"/>
              <a:ext cx="1755775" cy="36513"/>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Rectangle 53">
              <a:extLst>
                <a:ext uri="{FF2B5EF4-FFF2-40B4-BE49-F238E27FC236}">
                  <a16:creationId xmlns:a16="http://schemas.microsoft.com/office/drawing/2014/main" id="{ADFAA610-AD28-445F-BCA6-9E493A02FEEA}"/>
                </a:ext>
              </a:extLst>
            </p:cNvPr>
            <p:cNvSpPr>
              <a:spLocks noChangeArrowheads="1"/>
            </p:cNvSpPr>
            <p:nvPr/>
          </p:nvSpPr>
          <p:spPr bwMode="auto">
            <a:xfrm>
              <a:off x="4051300" y="4448175"/>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Rectangle 54">
              <a:extLst>
                <a:ext uri="{FF2B5EF4-FFF2-40B4-BE49-F238E27FC236}">
                  <a16:creationId xmlns:a16="http://schemas.microsoft.com/office/drawing/2014/main" id="{87DF8EDD-EF31-4AA5-AAF0-0636C59A2598}"/>
                </a:ext>
              </a:extLst>
            </p:cNvPr>
            <p:cNvSpPr>
              <a:spLocks noChangeArrowheads="1"/>
            </p:cNvSpPr>
            <p:nvPr/>
          </p:nvSpPr>
          <p:spPr bwMode="auto">
            <a:xfrm>
              <a:off x="4051300" y="4538663"/>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Rectangle 55">
              <a:extLst>
                <a:ext uri="{FF2B5EF4-FFF2-40B4-BE49-F238E27FC236}">
                  <a16:creationId xmlns:a16="http://schemas.microsoft.com/office/drawing/2014/main" id="{AA604BCC-88E0-438B-BB19-C3E65FAFAD57}"/>
                </a:ext>
              </a:extLst>
            </p:cNvPr>
            <p:cNvSpPr>
              <a:spLocks noChangeArrowheads="1"/>
            </p:cNvSpPr>
            <p:nvPr/>
          </p:nvSpPr>
          <p:spPr bwMode="auto">
            <a:xfrm>
              <a:off x="4051300" y="4627563"/>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Rectangle 56">
              <a:extLst>
                <a:ext uri="{FF2B5EF4-FFF2-40B4-BE49-F238E27FC236}">
                  <a16:creationId xmlns:a16="http://schemas.microsoft.com/office/drawing/2014/main" id="{1ADCBF55-E41C-4E6D-9FAA-3BD3D2EE8124}"/>
                </a:ext>
              </a:extLst>
            </p:cNvPr>
            <p:cNvSpPr>
              <a:spLocks noChangeArrowheads="1"/>
            </p:cNvSpPr>
            <p:nvPr/>
          </p:nvSpPr>
          <p:spPr bwMode="auto">
            <a:xfrm>
              <a:off x="4051300" y="4713288"/>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Rectangle 57">
              <a:extLst>
                <a:ext uri="{FF2B5EF4-FFF2-40B4-BE49-F238E27FC236}">
                  <a16:creationId xmlns:a16="http://schemas.microsoft.com/office/drawing/2014/main" id="{A4FE1B60-27A5-4806-B591-6DD19BF7A788}"/>
                </a:ext>
              </a:extLst>
            </p:cNvPr>
            <p:cNvSpPr>
              <a:spLocks noChangeArrowheads="1"/>
            </p:cNvSpPr>
            <p:nvPr/>
          </p:nvSpPr>
          <p:spPr bwMode="auto">
            <a:xfrm>
              <a:off x="4051300" y="4803775"/>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Rectangle 58">
              <a:extLst>
                <a:ext uri="{FF2B5EF4-FFF2-40B4-BE49-F238E27FC236}">
                  <a16:creationId xmlns:a16="http://schemas.microsoft.com/office/drawing/2014/main" id="{7485828B-4B99-480E-AF2D-13B86C266125}"/>
                </a:ext>
              </a:extLst>
            </p:cNvPr>
            <p:cNvSpPr>
              <a:spLocks noChangeArrowheads="1"/>
            </p:cNvSpPr>
            <p:nvPr/>
          </p:nvSpPr>
          <p:spPr bwMode="auto">
            <a:xfrm>
              <a:off x="4051300" y="4892675"/>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Rectangle 59">
              <a:extLst>
                <a:ext uri="{FF2B5EF4-FFF2-40B4-BE49-F238E27FC236}">
                  <a16:creationId xmlns:a16="http://schemas.microsoft.com/office/drawing/2014/main" id="{EDE54205-9612-4470-BCA2-FA622958F6E2}"/>
                </a:ext>
              </a:extLst>
            </p:cNvPr>
            <p:cNvSpPr>
              <a:spLocks noChangeArrowheads="1"/>
            </p:cNvSpPr>
            <p:nvPr/>
          </p:nvSpPr>
          <p:spPr bwMode="auto">
            <a:xfrm>
              <a:off x="4051300" y="4978400"/>
              <a:ext cx="1755775" cy="3810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Rectangle 60">
              <a:extLst>
                <a:ext uri="{FF2B5EF4-FFF2-40B4-BE49-F238E27FC236}">
                  <a16:creationId xmlns:a16="http://schemas.microsoft.com/office/drawing/2014/main" id="{C58FE71D-9FBD-4286-A87A-5D78979B2E5C}"/>
                </a:ext>
              </a:extLst>
            </p:cNvPr>
            <p:cNvSpPr>
              <a:spLocks noChangeArrowheads="1"/>
            </p:cNvSpPr>
            <p:nvPr/>
          </p:nvSpPr>
          <p:spPr bwMode="auto">
            <a:xfrm>
              <a:off x="4051300" y="5068888"/>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Rectangle 61">
              <a:extLst>
                <a:ext uri="{FF2B5EF4-FFF2-40B4-BE49-F238E27FC236}">
                  <a16:creationId xmlns:a16="http://schemas.microsoft.com/office/drawing/2014/main" id="{DBD67654-154D-4125-81D6-92714EFBB2FD}"/>
                </a:ext>
              </a:extLst>
            </p:cNvPr>
            <p:cNvSpPr>
              <a:spLocks noChangeArrowheads="1"/>
            </p:cNvSpPr>
            <p:nvPr/>
          </p:nvSpPr>
          <p:spPr bwMode="auto">
            <a:xfrm>
              <a:off x="4051300" y="5157788"/>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 name="Rectangle 62">
              <a:extLst>
                <a:ext uri="{FF2B5EF4-FFF2-40B4-BE49-F238E27FC236}">
                  <a16:creationId xmlns:a16="http://schemas.microsoft.com/office/drawing/2014/main" id="{B469D607-E0FB-4DEA-9F39-6C811E0AC25F}"/>
                </a:ext>
              </a:extLst>
            </p:cNvPr>
            <p:cNvSpPr>
              <a:spLocks noChangeArrowheads="1"/>
            </p:cNvSpPr>
            <p:nvPr/>
          </p:nvSpPr>
          <p:spPr bwMode="auto">
            <a:xfrm>
              <a:off x="4051300" y="5248275"/>
              <a:ext cx="1755775"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Rectangle 63">
              <a:extLst>
                <a:ext uri="{FF2B5EF4-FFF2-40B4-BE49-F238E27FC236}">
                  <a16:creationId xmlns:a16="http://schemas.microsoft.com/office/drawing/2014/main" id="{55B6D3BC-06B4-4585-898F-2EFAF045EAE3}"/>
                </a:ext>
              </a:extLst>
            </p:cNvPr>
            <p:cNvSpPr>
              <a:spLocks noChangeArrowheads="1"/>
            </p:cNvSpPr>
            <p:nvPr/>
          </p:nvSpPr>
          <p:spPr bwMode="auto">
            <a:xfrm>
              <a:off x="4051300" y="5334000"/>
              <a:ext cx="1755775" cy="38100"/>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Rectangle 64">
              <a:extLst>
                <a:ext uri="{FF2B5EF4-FFF2-40B4-BE49-F238E27FC236}">
                  <a16:creationId xmlns:a16="http://schemas.microsoft.com/office/drawing/2014/main" id="{40FA841E-A7AC-45B4-BDCB-5A0740AFA92E}"/>
                </a:ext>
              </a:extLst>
            </p:cNvPr>
            <p:cNvSpPr>
              <a:spLocks noChangeArrowheads="1"/>
            </p:cNvSpPr>
            <p:nvPr/>
          </p:nvSpPr>
          <p:spPr bwMode="auto">
            <a:xfrm>
              <a:off x="4051300" y="5422900"/>
              <a:ext cx="881063" cy="33338"/>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Freeform 65">
              <a:extLst>
                <a:ext uri="{FF2B5EF4-FFF2-40B4-BE49-F238E27FC236}">
                  <a16:creationId xmlns:a16="http://schemas.microsoft.com/office/drawing/2014/main" id="{BD924BE1-8986-4005-9542-02174BAB95A9}"/>
                </a:ext>
              </a:extLst>
            </p:cNvPr>
            <p:cNvSpPr>
              <a:spLocks noEditPoints="1"/>
            </p:cNvSpPr>
            <p:nvPr/>
          </p:nvSpPr>
          <p:spPr bwMode="auto">
            <a:xfrm>
              <a:off x="4132263" y="2763838"/>
              <a:ext cx="1660525" cy="836613"/>
            </a:xfrm>
            <a:custGeom>
              <a:avLst/>
              <a:gdLst>
                <a:gd name="T0" fmla="*/ 1019 w 1046"/>
                <a:gd name="T1" fmla="*/ 29 h 527"/>
                <a:gd name="T2" fmla="*/ 1019 w 1046"/>
                <a:gd name="T3" fmla="*/ 501 h 527"/>
                <a:gd name="T4" fmla="*/ 27 w 1046"/>
                <a:gd name="T5" fmla="*/ 501 h 527"/>
                <a:gd name="T6" fmla="*/ 27 w 1046"/>
                <a:gd name="T7" fmla="*/ 29 h 527"/>
                <a:gd name="T8" fmla="*/ 1019 w 1046"/>
                <a:gd name="T9" fmla="*/ 29 h 527"/>
                <a:gd name="T10" fmla="*/ 1046 w 1046"/>
                <a:gd name="T11" fmla="*/ 0 h 527"/>
                <a:gd name="T12" fmla="*/ 0 w 1046"/>
                <a:gd name="T13" fmla="*/ 0 h 527"/>
                <a:gd name="T14" fmla="*/ 0 w 1046"/>
                <a:gd name="T15" fmla="*/ 527 h 527"/>
                <a:gd name="T16" fmla="*/ 1046 w 1046"/>
                <a:gd name="T17" fmla="*/ 527 h 527"/>
                <a:gd name="T18" fmla="*/ 1046 w 1046"/>
                <a:gd name="T19" fmla="*/ 0 h 527"/>
                <a:gd name="T20" fmla="*/ 1046 w 1046"/>
                <a:gd name="T21"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6" h="527">
                  <a:moveTo>
                    <a:pt x="1019" y="29"/>
                  </a:moveTo>
                  <a:lnTo>
                    <a:pt x="1019" y="501"/>
                  </a:lnTo>
                  <a:lnTo>
                    <a:pt x="27" y="501"/>
                  </a:lnTo>
                  <a:lnTo>
                    <a:pt x="27" y="29"/>
                  </a:lnTo>
                  <a:lnTo>
                    <a:pt x="1019" y="29"/>
                  </a:lnTo>
                  <a:close/>
                  <a:moveTo>
                    <a:pt x="1046" y="0"/>
                  </a:moveTo>
                  <a:lnTo>
                    <a:pt x="0" y="0"/>
                  </a:lnTo>
                  <a:lnTo>
                    <a:pt x="0" y="527"/>
                  </a:lnTo>
                  <a:lnTo>
                    <a:pt x="1046" y="527"/>
                  </a:lnTo>
                  <a:lnTo>
                    <a:pt x="1046" y="0"/>
                  </a:lnTo>
                  <a:lnTo>
                    <a:pt x="104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66">
              <a:extLst>
                <a:ext uri="{FF2B5EF4-FFF2-40B4-BE49-F238E27FC236}">
                  <a16:creationId xmlns:a16="http://schemas.microsoft.com/office/drawing/2014/main" id="{7F63D13C-0A9D-447C-93DE-32DA45BD2ABE}"/>
                </a:ext>
              </a:extLst>
            </p:cNvPr>
            <p:cNvSpPr>
              <a:spLocks noEditPoints="1"/>
            </p:cNvSpPr>
            <p:nvPr/>
          </p:nvSpPr>
          <p:spPr bwMode="auto">
            <a:xfrm>
              <a:off x="4132263" y="2763838"/>
              <a:ext cx="1660525" cy="836613"/>
            </a:xfrm>
            <a:custGeom>
              <a:avLst/>
              <a:gdLst>
                <a:gd name="T0" fmla="*/ 1019 w 1046"/>
                <a:gd name="T1" fmla="*/ 29 h 527"/>
                <a:gd name="T2" fmla="*/ 1019 w 1046"/>
                <a:gd name="T3" fmla="*/ 501 h 527"/>
                <a:gd name="T4" fmla="*/ 27 w 1046"/>
                <a:gd name="T5" fmla="*/ 501 h 527"/>
                <a:gd name="T6" fmla="*/ 27 w 1046"/>
                <a:gd name="T7" fmla="*/ 29 h 527"/>
                <a:gd name="T8" fmla="*/ 1019 w 1046"/>
                <a:gd name="T9" fmla="*/ 29 h 527"/>
                <a:gd name="T10" fmla="*/ 1046 w 1046"/>
                <a:gd name="T11" fmla="*/ 0 h 527"/>
                <a:gd name="T12" fmla="*/ 0 w 1046"/>
                <a:gd name="T13" fmla="*/ 0 h 527"/>
                <a:gd name="T14" fmla="*/ 0 w 1046"/>
                <a:gd name="T15" fmla="*/ 527 h 527"/>
                <a:gd name="T16" fmla="*/ 1046 w 1046"/>
                <a:gd name="T17" fmla="*/ 527 h 527"/>
                <a:gd name="T18" fmla="*/ 1046 w 1046"/>
                <a:gd name="T19" fmla="*/ 0 h 527"/>
                <a:gd name="T20" fmla="*/ 1046 w 1046"/>
                <a:gd name="T21"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6" h="527">
                  <a:moveTo>
                    <a:pt x="1019" y="29"/>
                  </a:moveTo>
                  <a:lnTo>
                    <a:pt x="1019" y="501"/>
                  </a:lnTo>
                  <a:lnTo>
                    <a:pt x="27" y="501"/>
                  </a:lnTo>
                  <a:lnTo>
                    <a:pt x="27" y="29"/>
                  </a:lnTo>
                  <a:lnTo>
                    <a:pt x="1019" y="29"/>
                  </a:lnTo>
                  <a:moveTo>
                    <a:pt x="1046" y="0"/>
                  </a:moveTo>
                  <a:lnTo>
                    <a:pt x="0" y="0"/>
                  </a:lnTo>
                  <a:lnTo>
                    <a:pt x="0" y="527"/>
                  </a:lnTo>
                  <a:lnTo>
                    <a:pt x="1046" y="527"/>
                  </a:lnTo>
                  <a:lnTo>
                    <a:pt x="1046" y="0"/>
                  </a:lnTo>
                  <a:lnTo>
                    <a:pt x="10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9" name="Freeform 67">
              <a:extLst>
                <a:ext uri="{FF2B5EF4-FFF2-40B4-BE49-F238E27FC236}">
                  <a16:creationId xmlns:a16="http://schemas.microsoft.com/office/drawing/2014/main" id="{85DDF002-5562-4E3E-B36A-A20F8F09C8E0}"/>
                </a:ext>
              </a:extLst>
            </p:cNvPr>
            <p:cNvSpPr/>
            <p:nvPr/>
          </p:nvSpPr>
          <p:spPr bwMode="auto">
            <a:xfrm>
              <a:off x="4014788" y="2365375"/>
              <a:ext cx="292100" cy="3517900"/>
            </a:xfrm>
            <a:custGeom>
              <a:avLst/>
              <a:gdLst>
                <a:gd name="T0" fmla="*/ 184 w 184"/>
                <a:gd name="T1" fmla="*/ 2216 h 2216"/>
                <a:gd name="T2" fmla="*/ 92 w 184"/>
                <a:gd name="T3" fmla="*/ 2120 h 2216"/>
                <a:gd name="T4" fmla="*/ 0 w 184"/>
                <a:gd name="T5" fmla="*/ 2216 h 2216"/>
                <a:gd name="T6" fmla="*/ 0 w 184"/>
                <a:gd name="T7" fmla="*/ 0 h 2216"/>
                <a:gd name="T8" fmla="*/ 184 w 184"/>
                <a:gd name="T9" fmla="*/ 0 h 2216"/>
                <a:gd name="T10" fmla="*/ 184 w 184"/>
                <a:gd name="T11" fmla="*/ 2216 h 2216"/>
              </a:gdLst>
              <a:ahLst/>
              <a:cxnLst>
                <a:cxn ang="0">
                  <a:pos x="T0" y="T1"/>
                </a:cxn>
                <a:cxn ang="0">
                  <a:pos x="T2" y="T3"/>
                </a:cxn>
                <a:cxn ang="0">
                  <a:pos x="T4" y="T5"/>
                </a:cxn>
                <a:cxn ang="0">
                  <a:pos x="T6" y="T7"/>
                </a:cxn>
                <a:cxn ang="0">
                  <a:pos x="T8" y="T9"/>
                </a:cxn>
                <a:cxn ang="0">
                  <a:pos x="T10" y="T11"/>
                </a:cxn>
              </a:cxnLst>
              <a:rect l="0" t="0" r="r" b="b"/>
              <a:pathLst>
                <a:path w="184" h="2216">
                  <a:moveTo>
                    <a:pt x="184" y="2216"/>
                  </a:moveTo>
                  <a:lnTo>
                    <a:pt x="92" y="2120"/>
                  </a:lnTo>
                  <a:lnTo>
                    <a:pt x="0" y="2216"/>
                  </a:lnTo>
                  <a:lnTo>
                    <a:pt x="0" y="0"/>
                  </a:lnTo>
                  <a:lnTo>
                    <a:pt x="184" y="0"/>
                  </a:lnTo>
                  <a:lnTo>
                    <a:pt x="184" y="2216"/>
                  </a:lnTo>
                  <a:close/>
                </a:path>
              </a:pathLst>
            </a:custGeom>
            <a:solidFill>
              <a:schemeClr val="accent3"/>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2" name="文本框 1">
            <a:extLst>
              <a:ext uri="{FF2B5EF4-FFF2-40B4-BE49-F238E27FC236}">
                <a16:creationId xmlns:a16="http://schemas.microsoft.com/office/drawing/2014/main" id="{98896D64-E880-4F7B-B953-6E4AC95F88A3}"/>
              </a:ext>
            </a:extLst>
          </p:cNvPr>
          <p:cNvSpPr txBox="1"/>
          <p:nvPr/>
        </p:nvSpPr>
        <p:spPr>
          <a:xfrm>
            <a:off x="993975" y="1041741"/>
            <a:ext cx="7904136" cy="4247317"/>
          </a:xfrm>
          <a:prstGeom prst="rect">
            <a:avLst/>
          </a:prstGeom>
          <a:noFill/>
        </p:spPr>
        <p:txBody>
          <a:bodyPr wrap="square" rtlCol="0">
            <a:spAutoFit/>
          </a:bodyPr>
          <a:lstStyle/>
          <a:p>
            <a:r>
              <a:rPr lang="zh-CN" altLang="zh-CN" dirty="0"/>
              <a:t>根据微软的文档解释，</a:t>
            </a:r>
            <a:r>
              <a:rPr lang="en-US" altLang="zh-CN" dirty="0"/>
              <a:t>/O </a:t>
            </a:r>
            <a:r>
              <a:rPr lang="zh-CN" altLang="zh-CN" dirty="0"/>
              <a:t>选项控制有助于创建具有最高速度或最小大小的代码的各种优化，具体包括以下参数选项：</a:t>
            </a:r>
          </a:p>
          <a:p>
            <a:pPr marL="285750" lvl="0" indent="-285750">
              <a:buFont typeface="Arial" panose="020B0604020202020204" pitchFamily="34" charset="0"/>
              <a:buChar char="•"/>
            </a:pPr>
            <a:r>
              <a:rPr lang="en-US" altLang="zh-CN" dirty="0">
                <a:solidFill>
                  <a:srgbClr val="FF0000"/>
                </a:solidFill>
              </a:rPr>
              <a:t>/O1</a:t>
            </a:r>
            <a:r>
              <a:rPr lang="zh-CN" altLang="zh-CN" dirty="0"/>
              <a:t>、</a:t>
            </a:r>
            <a:r>
              <a:rPr lang="en-US" altLang="zh-CN" dirty="0"/>
              <a:t>/O2</a:t>
            </a:r>
            <a:r>
              <a:rPr lang="zh-CN" altLang="zh-CN" dirty="0"/>
              <a:t>（最小化大小、最大化速度） 为获得最小大小而优化代码。</a:t>
            </a:r>
          </a:p>
          <a:p>
            <a:pPr marL="285750" lvl="0" indent="-285750">
              <a:buFont typeface="Arial" panose="020B0604020202020204" pitchFamily="34" charset="0"/>
              <a:buChar char="•"/>
            </a:pPr>
            <a:r>
              <a:rPr lang="en-US" altLang="zh-CN" dirty="0"/>
              <a:t>/O1</a:t>
            </a:r>
            <a:r>
              <a:rPr lang="zh-CN" altLang="zh-CN" dirty="0"/>
              <a:t>、</a:t>
            </a:r>
            <a:r>
              <a:rPr lang="en-US" altLang="zh-CN" dirty="0"/>
              <a:t>/O2</a:t>
            </a:r>
            <a:r>
              <a:rPr lang="zh-CN" altLang="zh-CN" dirty="0"/>
              <a:t>（最小化大小、最大化速度） 为获得最高速度而优化代码。</a:t>
            </a:r>
          </a:p>
          <a:p>
            <a:pPr marL="285750" lvl="0" indent="-285750">
              <a:buFont typeface="Arial" panose="020B0604020202020204" pitchFamily="34" charset="0"/>
              <a:buChar char="•"/>
            </a:pPr>
            <a:r>
              <a:rPr lang="en-US" altLang="zh-CN" dirty="0"/>
              <a:t>/Ob</a:t>
            </a:r>
            <a:r>
              <a:rPr lang="zh-CN" altLang="zh-CN" dirty="0"/>
              <a:t>（内联函数展开） 控制内联函数扩展。</a:t>
            </a:r>
          </a:p>
          <a:p>
            <a:pPr marL="285750" lvl="0" indent="-285750">
              <a:buFont typeface="Arial" panose="020B0604020202020204" pitchFamily="34" charset="0"/>
              <a:buChar char="•"/>
            </a:pPr>
            <a:r>
              <a:rPr lang="en-US" altLang="zh-CN" dirty="0">
                <a:solidFill>
                  <a:srgbClr val="FF0000"/>
                </a:solidFill>
              </a:rPr>
              <a:t>/Od</a:t>
            </a:r>
            <a:r>
              <a:rPr lang="zh-CN" altLang="zh-CN" dirty="0"/>
              <a:t>（禁用（调试）） 禁用优化，从而加快编译并简化调试。</a:t>
            </a:r>
          </a:p>
          <a:p>
            <a:pPr marL="285750" lvl="0" indent="-285750">
              <a:buFont typeface="Arial" panose="020B0604020202020204" pitchFamily="34" charset="0"/>
              <a:buChar char="•"/>
            </a:pPr>
            <a:r>
              <a:rPr lang="en-US" altLang="zh-CN" dirty="0"/>
              <a:t>/</a:t>
            </a:r>
            <a:r>
              <a:rPr lang="en-US" altLang="zh-CN" dirty="0" err="1"/>
              <a:t>Og</a:t>
            </a:r>
            <a:r>
              <a:rPr lang="zh-CN" altLang="zh-CN" dirty="0"/>
              <a:t>（全局优化） 启用全局优化。</a:t>
            </a:r>
          </a:p>
          <a:p>
            <a:pPr marL="285750" lvl="0" indent="-285750">
              <a:buFont typeface="Arial" panose="020B0604020202020204" pitchFamily="34" charset="0"/>
              <a:buChar char="•"/>
            </a:pPr>
            <a:r>
              <a:rPr lang="en-US" altLang="zh-CN" dirty="0"/>
              <a:t>/Oi</a:t>
            </a:r>
            <a:r>
              <a:rPr lang="zh-CN" altLang="zh-CN" dirty="0"/>
              <a:t>（生成内部函数） 为适当的函数调用生成内部函数。</a:t>
            </a:r>
          </a:p>
          <a:p>
            <a:pPr marL="285750" lvl="0" indent="-285750">
              <a:buFont typeface="Arial" panose="020B0604020202020204" pitchFamily="34" charset="0"/>
              <a:buChar char="•"/>
            </a:pPr>
            <a:r>
              <a:rPr lang="en-US" altLang="zh-CN" dirty="0"/>
              <a:t>/</a:t>
            </a:r>
            <a:r>
              <a:rPr lang="en-US" altLang="zh-CN" dirty="0" err="1"/>
              <a:t>Os</a:t>
            </a:r>
            <a:r>
              <a:rPr lang="zh-CN" altLang="zh-CN" dirty="0"/>
              <a:t>、</a:t>
            </a:r>
            <a:r>
              <a:rPr lang="en-US" altLang="zh-CN" dirty="0"/>
              <a:t>/</a:t>
            </a:r>
            <a:r>
              <a:rPr lang="en-US" altLang="zh-CN" dirty="0" err="1"/>
              <a:t>Ot</a:t>
            </a:r>
            <a:r>
              <a:rPr lang="zh-CN" altLang="zh-CN" dirty="0"/>
              <a:t>（代码大小优先、代码速度优先） 通知编译器优选大小优化而非速度优化。</a:t>
            </a:r>
          </a:p>
          <a:p>
            <a:pPr marL="285750" lvl="0" indent="-285750">
              <a:buFont typeface="Arial" panose="020B0604020202020204" pitchFamily="34" charset="0"/>
              <a:buChar char="•"/>
            </a:pPr>
            <a:r>
              <a:rPr lang="en-US" altLang="zh-CN" dirty="0"/>
              <a:t>/</a:t>
            </a:r>
            <a:r>
              <a:rPr lang="en-US" altLang="zh-CN" dirty="0" err="1"/>
              <a:t>Os</a:t>
            </a:r>
            <a:r>
              <a:rPr lang="zh-CN" altLang="zh-CN" dirty="0"/>
              <a:t>、</a:t>
            </a:r>
            <a:r>
              <a:rPr lang="en-US" altLang="zh-CN" dirty="0"/>
              <a:t>/</a:t>
            </a:r>
            <a:r>
              <a:rPr lang="en-US" altLang="zh-CN" dirty="0" err="1"/>
              <a:t>Ot</a:t>
            </a:r>
            <a:r>
              <a:rPr lang="zh-CN" altLang="zh-CN" dirty="0"/>
              <a:t>（代码大小优先、代码速度优先）（默认设置）通知编译器优选速度优化而非大小优化。</a:t>
            </a:r>
          </a:p>
          <a:p>
            <a:pPr marL="285750" lvl="0" indent="-285750">
              <a:buFont typeface="Arial" panose="020B0604020202020204" pitchFamily="34" charset="0"/>
              <a:buChar char="•"/>
            </a:pPr>
            <a:r>
              <a:rPr lang="en-US" altLang="zh-CN" dirty="0"/>
              <a:t>/Ox</a:t>
            </a:r>
            <a:r>
              <a:rPr lang="zh-CN" altLang="zh-CN" dirty="0"/>
              <a:t>（完全优化） 选择完全优化。</a:t>
            </a:r>
          </a:p>
          <a:p>
            <a:pPr marL="285750" lvl="0" indent="-285750">
              <a:buFont typeface="Arial" panose="020B0604020202020204" pitchFamily="34" charset="0"/>
              <a:buChar char="•"/>
            </a:pPr>
            <a:r>
              <a:rPr lang="en-US" altLang="zh-CN" dirty="0"/>
              <a:t>/Oy</a:t>
            </a:r>
            <a:r>
              <a:rPr lang="zh-CN" altLang="zh-CN" dirty="0"/>
              <a:t>（框架指针省略） 取消在调用堆栈上创建框架指针，以更快地进行函数调用。</a:t>
            </a:r>
          </a:p>
        </p:txBody>
      </p:sp>
    </p:spTree>
    <p:extLst>
      <p:ext uri="{BB962C8B-B14F-4D97-AF65-F5344CB8AC3E}">
        <p14:creationId xmlns:p14="http://schemas.microsoft.com/office/powerpoint/2010/main" val="356676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844740" y="144846"/>
            <a:ext cx="2569934" cy="523220"/>
          </a:xfrm>
          <a:prstGeom prst="rect">
            <a:avLst/>
          </a:prstGeom>
          <a:noFill/>
        </p:spPr>
        <p:txBody>
          <a:bodyPr wrap="none" rtlCol="0">
            <a:spAutoFit/>
          </a:bodyPr>
          <a:lstStyle/>
          <a:p>
            <a:r>
              <a:rPr lang="zh-CN" altLang="en-US" sz="2800" b="1" spc="300" dirty="0">
                <a:solidFill>
                  <a:prstClr val="black">
                    <a:lumMod val="65000"/>
                    <a:lumOff val="35000"/>
                  </a:prstClr>
                </a:solidFill>
              </a:rPr>
              <a:t>修改编译参数</a:t>
            </a:r>
          </a:p>
        </p:txBody>
      </p:sp>
      <p:sp>
        <p:nvSpPr>
          <p:cNvPr id="2" name="文本框 1">
            <a:extLst>
              <a:ext uri="{FF2B5EF4-FFF2-40B4-BE49-F238E27FC236}">
                <a16:creationId xmlns:a16="http://schemas.microsoft.com/office/drawing/2014/main" id="{0483BD52-D561-41E0-AEF5-71CF62D7A454}"/>
              </a:ext>
            </a:extLst>
          </p:cNvPr>
          <p:cNvSpPr txBox="1"/>
          <p:nvPr/>
        </p:nvSpPr>
        <p:spPr>
          <a:xfrm>
            <a:off x="936445" y="2727434"/>
            <a:ext cx="4258293" cy="2031325"/>
          </a:xfrm>
          <a:prstGeom prst="rect">
            <a:avLst/>
          </a:prstGeom>
          <a:noFill/>
        </p:spPr>
        <p:txBody>
          <a:bodyPr wrap="square" rtlCol="0">
            <a:spAutoFit/>
          </a:bodyPr>
          <a:lstStyle/>
          <a:p>
            <a:pPr indent="457200"/>
            <a:r>
              <a:rPr lang="zh-CN" altLang="zh-CN" dirty="0"/>
              <a:t>修改参数时要注意命令行选项是否兼容的问题</a:t>
            </a:r>
            <a:r>
              <a:rPr lang="zh-CN" altLang="en-US" dirty="0"/>
              <a:t>。</a:t>
            </a:r>
            <a:endParaRPr lang="en-US" altLang="zh-CN" dirty="0"/>
          </a:p>
          <a:p>
            <a:r>
              <a:rPr lang="en-US" altLang="zh-CN" dirty="0">
                <a:solidFill>
                  <a:srgbClr val="FF0000"/>
                </a:solidFill>
              </a:rPr>
              <a:t>“/O1”</a:t>
            </a:r>
            <a:r>
              <a:rPr lang="zh-CN" altLang="zh-CN" dirty="0">
                <a:solidFill>
                  <a:srgbClr val="FF0000"/>
                </a:solidFill>
              </a:rPr>
              <a:t>和</a:t>
            </a:r>
            <a:r>
              <a:rPr lang="en-US" altLang="zh-CN" dirty="0">
                <a:solidFill>
                  <a:srgbClr val="FF0000"/>
                </a:solidFill>
              </a:rPr>
              <a:t>“/RTC1”</a:t>
            </a:r>
            <a:r>
              <a:rPr lang="zh-CN" altLang="zh-CN" dirty="0">
                <a:solidFill>
                  <a:srgbClr val="FF0000"/>
                </a:solidFill>
              </a:rPr>
              <a:t>命令行选项不兼容</a:t>
            </a:r>
            <a:endParaRPr lang="en-US" altLang="zh-CN" dirty="0">
              <a:solidFill>
                <a:srgbClr val="FF0000"/>
              </a:solidFill>
            </a:endParaRPr>
          </a:p>
          <a:p>
            <a:pPr indent="457200"/>
            <a:r>
              <a:rPr lang="zh-CN" altLang="zh-CN" dirty="0"/>
              <a:t>原因是</a:t>
            </a:r>
            <a:r>
              <a:rPr lang="en-US" altLang="zh-CN" dirty="0"/>
              <a:t>/RTC </a:t>
            </a:r>
            <a:r>
              <a:rPr lang="zh-CN" altLang="zh-CN" dirty="0"/>
              <a:t>不能和编译器优化选项同时使用，在“代码生成”的目录下，将“基本运行时检查”设置为默认，即可成功编译。</a:t>
            </a:r>
          </a:p>
        </p:txBody>
      </p:sp>
      <p:pic>
        <p:nvPicPr>
          <p:cNvPr id="4" name="图片 3">
            <a:extLst>
              <a:ext uri="{FF2B5EF4-FFF2-40B4-BE49-F238E27FC236}">
                <a16:creationId xmlns:a16="http://schemas.microsoft.com/office/drawing/2014/main" id="{BECA665A-019E-4C38-B57C-34B344577B5A}"/>
              </a:ext>
            </a:extLst>
          </p:cNvPr>
          <p:cNvPicPr/>
          <p:nvPr/>
        </p:nvPicPr>
        <p:blipFill>
          <a:blip r:embed="rId2"/>
          <a:stretch>
            <a:fillRect/>
          </a:stretch>
        </p:blipFill>
        <p:spPr>
          <a:xfrm>
            <a:off x="5793828" y="2183523"/>
            <a:ext cx="5288371" cy="3230532"/>
          </a:xfrm>
          <a:prstGeom prst="rect">
            <a:avLst/>
          </a:prstGeom>
        </p:spPr>
      </p:pic>
    </p:spTree>
    <p:extLst>
      <p:ext uri="{BB962C8B-B14F-4D97-AF65-F5344CB8AC3E}">
        <p14:creationId xmlns:p14="http://schemas.microsoft.com/office/powerpoint/2010/main" val="265513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844740" y="144846"/>
            <a:ext cx="2569934" cy="523220"/>
          </a:xfrm>
          <a:prstGeom prst="rect">
            <a:avLst/>
          </a:prstGeom>
          <a:noFill/>
        </p:spPr>
        <p:txBody>
          <a:bodyPr wrap="none" rtlCol="0">
            <a:spAutoFit/>
          </a:bodyPr>
          <a:lstStyle/>
          <a:p>
            <a:r>
              <a:rPr lang="zh-CN" altLang="en-US" sz="2800" b="1" spc="300" dirty="0">
                <a:solidFill>
                  <a:prstClr val="black">
                    <a:lumMod val="65000"/>
                    <a:lumOff val="35000"/>
                  </a:prstClr>
                </a:solidFill>
              </a:rPr>
              <a:t>修改编译参数</a:t>
            </a:r>
          </a:p>
        </p:txBody>
      </p:sp>
      <p:sp>
        <p:nvSpPr>
          <p:cNvPr id="2" name="文本框 1">
            <a:extLst>
              <a:ext uri="{FF2B5EF4-FFF2-40B4-BE49-F238E27FC236}">
                <a16:creationId xmlns:a16="http://schemas.microsoft.com/office/drawing/2014/main" id="{106C65A3-B0CE-4B8F-B946-95F455C97369}"/>
              </a:ext>
            </a:extLst>
          </p:cNvPr>
          <p:cNvSpPr txBox="1"/>
          <p:nvPr/>
        </p:nvSpPr>
        <p:spPr>
          <a:xfrm>
            <a:off x="383315" y="1336729"/>
            <a:ext cx="6238201" cy="646331"/>
          </a:xfrm>
          <a:prstGeom prst="rect">
            <a:avLst/>
          </a:prstGeom>
          <a:noFill/>
        </p:spPr>
        <p:txBody>
          <a:bodyPr wrap="square" rtlCol="0">
            <a:spAutoFit/>
          </a:bodyPr>
          <a:lstStyle/>
          <a:p>
            <a:r>
              <a:rPr lang="zh-CN" altLang="zh-CN" dirty="0"/>
              <a:t>“</a:t>
            </a:r>
            <a:r>
              <a:rPr lang="en-US" altLang="zh-CN" dirty="0"/>
              <a:t>/Od</a:t>
            </a:r>
            <a:r>
              <a:rPr lang="zh-CN" altLang="zh-CN" dirty="0"/>
              <a:t>”</a:t>
            </a:r>
            <a:r>
              <a:rPr lang="zh-CN" altLang="en-US" dirty="0"/>
              <a:t>（</a:t>
            </a:r>
            <a:r>
              <a:rPr lang="zh-CN" altLang="zh-CN" dirty="0"/>
              <a:t>禁用优化</a:t>
            </a:r>
            <a:r>
              <a:rPr lang="zh-CN" altLang="en-US" dirty="0"/>
              <a:t>）</a:t>
            </a:r>
            <a:r>
              <a:rPr lang="en-US" altLang="zh-CN" dirty="0"/>
              <a:t>—— main2.obj —— 46.2kb</a:t>
            </a:r>
          </a:p>
          <a:p>
            <a:r>
              <a:rPr lang="zh-CN" altLang="zh-CN" dirty="0"/>
              <a:t>“</a:t>
            </a:r>
            <a:r>
              <a:rPr lang="en-US" altLang="zh-CN" dirty="0"/>
              <a:t>/O1</a:t>
            </a:r>
            <a:r>
              <a:rPr lang="zh-CN" altLang="zh-CN" dirty="0"/>
              <a:t>”</a:t>
            </a:r>
            <a:r>
              <a:rPr lang="zh-CN" altLang="en-US" dirty="0"/>
              <a:t>（</a:t>
            </a:r>
            <a:r>
              <a:rPr lang="zh-CN" altLang="zh-CN" dirty="0"/>
              <a:t>最小化大小</a:t>
            </a:r>
            <a:r>
              <a:rPr lang="zh-CN" altLang="en-US" dirty="0"/>
              <a:t>）</a:t>
            </a:r>
            <a:r>
              <a:rPr lang="en-US" altLang="zh-CN" dirty="0"/>
              <a:t>—— main3.obj —— 42.6kb</a:t>
            </a:r>
            <a:endParaRPr lang="zh-CN" altLang="en-US" dirty="0"/>
          </a:p>
        </p:txBody>
      </p:sp>
      <p:pic>
        <p:nvPicPr>
          <p:cNvPr id="4" name="图片 3">
            <a:extLst>
              <a:ext uri="{FF2B5EF4-FFF2-40B4-BE49-F238E27FC236}">
                <a16:creationId xmlns:a16="http://schemas.microsoft.com/office/drawing/2014/main" id="{1732F907-0EB3-4FF3-BBE8-62595663DBB0}"/>
              </a:ext>
            </a:extLst>
          </p:cNvPr>
          <p:cNvPicPr/>
          <p:nvPr/>
        </p:nvPicPr>
        <p:blipFill>
          <a:blip r:embed="rId2"/>
          <a:stretch>
            <a:fillRect/>
          </a:stretch>
        </p:blipFill>
        <p:spPr>
          <a:xfrm>
            <a:off x="2129707" y="2176932"/>
            <a:ext cx="8031589" cy="4212919"/>
          </a:xfrm>
          <a:prstGeom prst="rect">
            <a:avLst/>
          </a:prstGeom>
        </p:spPr>
      </p:pic>
    </p:spTree>
    <p:extLst>
      <p:ext uri="{BB962C8B-B14F-4D97-AF65-F5344CB8AC3E}">
        <p14:creationId xmlns:p14="http://schemas.microsoft.com/office/powerpoint/2010/main" val="175202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t="10715" b="13832"/>
          <a:stretch>
            <a:fillRect/>
          </a:stretch>
        </p:blipFill>
        <p:spPr>
          <a:xfrm>
            <a:off x="-1" y="-50800"/>
            <a:ext cx="12247033" cy="6930571"/>
          </a:xfrm>
          <a:prstGeom prst="rect">
            <a:avLst/>
          </a:prstGeom>
        </p:spPr>
      </p:pic>
      <p:sp>
        <p:nvSpPr>
          <p:cNvPr id="3" name="矩形 2"/>
          <p:cNvSpPr/>
          <p:nvPr/>
        </p:nvSpPr>
        <p:spPr>
          <a:xfrm>
            <a:off x="-1" y="-50801"/>
            <a:ext cx="12247032" cy="6930571"/>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文本框 4"/>
          <p:cNvSpPr txBox="1"/>
          <p:nvPr/>
        </p:nvSpPr>
        <p:spPr>
          <a:xfrm>
            <a:off x="2041236" y="2170789"/>
            <a:ext cx="8109528" cy="3477875"/>
          </a:xfrm>
          <a:prstGeom prst="rect">
            <a:avLst/>
          </a:prstGeom>
          <a:noFill/>
        </p:spPr>
        <p:txBody>
          <a:bodyPr wrap="square" rtlCol="0">
            <a:spAutoFit/>
          </a:bodyPr>
          <a:lstStyle/>
          <a:p>
            <a:r>
              <a:rPr lang="en-US" altLang="zh-CN" sz="2000" dirty="0"/>
              <a:t>[1]</a:t>
            </a:r>
            <a:r>
              <a:rPr lang="zh-CN" altLang="zh-CN" sz="2000" dirty="0"/>
              <a:t>刘雪飞</a:t>
            </a:r>
            <a:r>
              <a:rPr lang="en-US" altLang="zh-CN" sz="2000" dirty="0"/>
              <a:t>.</a:t>
            </a:r>
            <a:r>
              <a:rPr lang="zh-CN" altLang="zh-CN" sz="2000" dirty="0"/>
              <a:t>浅谈编译原理</a:t>
            </a:r>
            <a:r>
              <a:rPr lang="en-US" altLang="zh-CN" sz="2000" dirty="0"/>
              <a:t>[J].</a:t>
            </a:r>
            <a:r>
              <a:rPr lang="zh-CN" altLang="zh-CN" sz="2000" dirty="0"/>
              <a:t>中外企业家</a:t>
            </a:r>
            <a:r>
              <a:rPr lang="en-US" altLang="zh-CN" sz="2000" dirty="0"/>
              <a:t>,2018(03):35.</a:t>
            </a:r>
            <a:endParaRPr lang="zh-CN" altLang="zh-CN" sz="2000" dirty="0"/>
          </a:p>
          <a:p>
            <a:r>
              <a:rPr lang="en-US" altLang="zh-CN" sz="2000" dirty="0"/>
              <a:t>[2] </a:t>
            </a:r>
            <a:r>
              <a:rPr lang="en-US" altLang="zh-CN" sz="2000" u="sng" dirty="0">
                <a:hlinkClick r:id="rId3"/>
              </a:rPr>
              <a:t>https://blog.csdn.net/baidu_33604078/article/details/79091049</a:t>
            </a:r>
            <a:endParaRPr lang="zh-CN" altLang="zh-CN" sz="2000" dirty="0"/>
          </a:p>
          <a:p>
            <a:r>
              <a:rPr lang="en-US" altLang="zh-CN" sz="2000" u="sng" dirty="0"/>
              <a:t>[3]</a:t>
            </a:r>
            <a:r>
              <a:rPr lang="en-US" altLang="zh-CN" sz="2000" dirty="0"/>
              <a:t> </a:t>
            </a:r>
            <a:r>
              <a:rPr lang="en-US" altLang="zh-CN" sz="2000" u="sng" dirty="0">
                <a:hlinkClick r:id="rId4"/>
              </a:rPr>
              <a:t>https://zh.cppreference.com/w/c/preprocessor</a:t>
            </a:r>
            <a:endParaRPr lang="zh-CN" altLang="zh-CN" sz="2000" dirty="0"/>
          </a:p>
          <a:p>
            <a:r>
              <a:rPr lang="en-US" altLang="zh-CN" sz="2000" dirty="0"/>
              <a:t>[4] </a:t>
            </a:r>
            <a:r>
              <a:rPr lang="en-US" altLang="zh-CN" sz="2000" u="sng" dirty="0"/>
              <a:t>https://blog.csdn.net/liquanhai/article/details/51569692</a:t>
            </a:r>
            <a:endParaRPr lang="zh-CN" altLang="zh-CN" sz="2000" dirty="0"/>
          </a:p>
          <a:p>
            <a:r>
              <a:rPr lang="en-US" altLang="zh-CN" sz="2000" dirty="0"/>
              <a:t>[5]</a:t>
            </a:r>
            <a:r>
              <a:rPr lang="en-US" altLang="zh-CN" sz="2000" u="sng" dirty="0">
                <a:hlinkClick r:id="rId5"/>
              </a:rPr>
              <a:t>https://baike.baidu.com/item/%E9%9D%99%E6%80%81%E9%93%BE%E6%8E%A5/4142691?fr=aladdin</a:t>
            </a:r>
            <a:endParaRPr lang="zh-CN" altLang="zh-CN" sz="2000" dirty="0"/>
          </a:p>
          <a:p>
            <a:r>
              <a:rPr lang="en-US" altLang="zh-CN" sz="2000" u="sng" dirty="0"/>
              <a:t>[6]</a:t>
            </a:r>
            <a:r>
              <a:rPr lang="en-US" altLang="zh-CN" sz="2000" dirty="0"/>
              <a:t> </a:t>
            </a:r>
            <a:r>
              <a:rPr lang="en-US" altLang="zh-CN" sz="2000" u="sng" dirty="0">
                <a:hlinkClick r:id="rId6"/>
              </a:rPr>
              <a:t>https://blog.csdn.net/mmpire/article/details/620714</a:t>
            </a:r>
            <a:endParaRPr lang="zh-CN" altLang="zh-CN" sz="2000" dirty="0"/>
          </a:p>
          <a:p>
            <a:r>
              <a:rPr lang="en-US" altLang="zh-CN" sz="2000" u="sng" dirty="0"/>
              <a:t>[7]</a:t>
            </a:r>
            <a:r>
              <a:rPr lang="en-US" altLang="zh-CN" sz="2000" u="sng" dirty="0">
                <a:hlinkClick r:id="rId7"/>
              </a:rPr>
              <a:t>https://docs.microsoft.com/zh-cn/previous-versions/visualstudio/visual-studio-2008/k1ack8f1(v=vs.90)</a:t>
            </a:r>
            <a:endParaRPr lang="zh-CN" altLang="zh-CN" sz="2000" dirty="0"/>
          </a:p>
          <a:p>
            <a:r>
              <a:rPr lang="en-US" altLang="zh-CN" sz="2000" u="sng" dirty="0"/>
              <a:t>[8]</a:t>
            </a:r>
            <a:r>
              <a:rPr lang="en-US" altLang="zh-CN" sz="2000" dirty="0"/>
              <a:t> </a:t>
            </a:r>
            <a:r>
              <a:rPr lang="en-US" altLang="zh-CN" sz="2000" u="sng" dirty="0">
                <a:hlinkClick r:id="rId8"/>
              </a:rPr>
              <a:t>https://stackoverflow.com/questions/37007939/command-line-error-d8016-o2-and-rtc1-command-line-options-are-incompatibl</a:t>
            </a:r>
            <a:endParaRPr lang="zh-CN" altLang="zh-CN" sz="2000" dirty="0"/>
          </a:p>
        </p:txBody>
      </p:sp>
      <p:sp>
        <p:nvSpPr>
          <p:cNvPr id="6" name="文本框 5"/>
          <p:cNvSpPr txBox="1"/>
          <p:nvPr/>
        </p:nvSpPr>
        <p:spPr>
          <a:xfrm>
            <a:off x="2515068" y="750433"/>
            <a:ext cx="1641296" cy="662554"/>
          </a:xfrm>
          <a:prstGeom prst="rect">
            <a:avLst/>
          </a:prstGeom>
          <a:noFill/>
        </p:spPr>
        <p:txBody>
          <a:bodyPr wrap="square" rtlCol="0">
            <a:spAutoFit/>
          </a:bodyPr>
          <a:lstStyle/>
          <a:p>
            <a:pPr>
              <a:lnSpc>
                <a:spcPct val="150000"/>
              </a:lnSpc>
            </a:pPr>
            <a:r>
              <a:rPr lang="zh-CN" altLang="en-US" sz="2800" b="1" dirty="0">
                <a:solidFill>
                  <a:srgbClr val="002060"/>
                </a:solidFill>
                <a:latin typeface="微软雅黑" pitchFamily="34" charset="-122"/>
              </a:rPr>
              <a:t>参考文献</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矩形 261"/>
          <p:cNvSpPr/>
          <p:nvPr/>
        </p:nvSpPr>
        <p:spPr>
          <a:xfrm>
            <a:off x="0" y="0"/>
            <a:ext cx="12192000" cy="6858000"/>
          </a:xfrm>
          <a:prstGeom prst="rect">
            <a:avLst/>
          </a:prstGeom>
          <a:solidFill>
            <a:srgbClr val="F9F3EC">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56" name="图片 255"/>
          <p:cNvPicPr>
            <a:picLocks noChangeAspect="1"/>
          </p:cNvPicPr>
          <p:nvPr/>
        </p:nvPicPr>
        <p:blipFill rotWithShape="1">
          <a:blip r:embed="rId2" cstate="print">
            <a:extLst>
              <a:ext uri="{28A0092B-C50C-407E-A947-70E740481C1C}">
                <a14:useLocalDpi xmlns:a14="http://schemas.microsoft.com/office/drawing/2010/main" val="0"/>
              </a:ext>
            </a:extLst>
          </a:blip>
          <a:srcRect t="49539"/>
          <a:stretch>
            <a:fillRect/>
          </a:stretch>
        </p:blipFill>
        <p:spPr>
          <a:xfrm>
            <a:off x="-87084" y="-57151"/>
            <a:ext cx="12282672" cy="6251121"/>
          </a:xfrm>
          <a:prstGeom prst="rect">
            <a:avLst/>
          </a:prstGeom>
        </p:spPr>
      </p:pic>
      <p:pic>
        <p:nvPicPr>
          <p:cNvPr id="257" name="图片 256"/>
          <p:cNvPicPr>
            <a:picLocks noChangeAspect="1"/>
          </p:cNvPicPr>
          <p:nvPr/>
        </p:nvPicPr>
        <p:blipFill rotWithShape="1">
          <a:blip r:embed="rId2" cstate="print">
            <a:extLst>
              <a:ext uri="{28A0092B-C50C-407E-A947-70E740481C1C}">
                <a14:useLocalDpi xmlns:a14="http://schemas.microsoft.com/office/drawing/2010/main" val="0"/>
              </a:ext>
            </a:extLst>
          </a:blip>
          <a:srcRect t="49484"/>
          <a:stretch>
            <a:fillRect/>
          </a:stretch>
        </p:blipFill>
        <p:spPr>
          <a:xfrm rot="10800000">
            <a:off x="0" y="600074"/>
            <a:ext cx="12282672" cy="6257925"/>
          </a:xfrm>
          <a:prstGeom prst="rect">
            <a:avLst/>
          </a:prstGeom>
        </p:spPr>
      </p:pic>
      <p:sp>
        <p:nvSpPr>
          <p:cNvPr id="258" name="文本框 257"/>
          <p:cNvSpPr txBox="1"/>
          <p:nvPr/>
        </p:nvSpPr>
        <p:spPr>
          <a:xfrm>
            <a:off x="4244371" y="2898039"/>
            <a:ext cx="3703258" cy="830997"/>
          </a:xfrm>
          <a:prstGeom prst="rect">
            <a:avLst/>
          </a:prstGeom>
          <a:noFill/>
        </p:spPr>
        <p:txBody>
          <a:bodyPr wrap="square" rtlCol="0">
            <a:spAutoFit/>
          </a:bodyPr>
          <a:lstStyle/>
          <a:p>
            <a:pPr algn="dist"/>
            <a:r>
              <a:rPr lang="zh-CN" altLang="en-US" sz="4800" b="1" dirty="0">
                <a:solidFill>
                  <a:srgbClr val="461B40"/>
                </a:solidFill>
                <a:latin typeface="微软雅黑" pitchFamily="34" charset="-122"/>
              </a:rPr>
              <a:t>谢谢观看</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1000">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14:bounceEnd="41000">
                                          <p:cBhvr additive="base">
                                            <p:cTn id="7" dur="1000" fill="hold"/>
                                            <p:tgtEl>
                                              <p:spTgt spid="256"/>
                                            </p:tgtEl>
                                            <p:attrNameLst>
                                              <p:attrName>ppt_x</p:attrName>
                                            </p:attrNameLst>
                                          </p:cBhvr>
                                          <p:tavLst>
                                            <p:tav tm="0">
                                              <p:val>
                                                <p:strVal val="0-#ppt_w/2"/>
                                              </p:val>
                                            </p:tav>
                                            <p:tav tm="100000">
                                              <p:val>
                                                <p:strVal val="#ppt_x"/>
                                              </p:val>
                                            </p:tav>
                                          </p:tavLst>
                                        </p:anim>
                                        <p:anim calcmode="lin" valueType="num" p14:bounceEnd="41000">
                                          <p:cBhvr additive="base">
                                            <p:cTn id="8" dur="1000" fill="hold"/>
                                            <p:tgtEl>
                                              <p:spTgt spid="25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1000">
                                      <p:stCondLst>
                                        <p:cond delay="0"/>
                                      </p:stCondLst>
                                      <p:childTnLst>
                                        <p:set>
                                          <p:cBhvr>
                                            <p:cTn id="10" dur="1" fill="hold">
                                              <p:stCondLst>
                                                <p:cond delay="0"/>
                                              </p:stCondLst>
                                            </p:cTn>
                                            <p:tgtEl>
                                              <p:spTgt spid="257"/>
                                            </p:tgtEl>
                                            <p:attrNameLst>
                                              <p:attrName>style.visibility</p:attrName>
                                            </p:attrNameLst>
                                          </p:cBhvr>
                                          <p:to>
                                            <p:strVal val="visible"/>
                                          </p:to>
                                        </p:set>
                                        <p:anim calcmode="lin" valueType="num" p14:bounceEnd="41000">
                                          <p:cBhvr additive="base">
                                            <p:cTn id="11" dur="1000" fill="hold"/>
                                            <p:tgtEl>
                                              <p:spTgt spid="257"/>
                                            </p:tgtEl>
                                            <p:attrNameLst>
                                              <p:attrName>ppt_x</p:attrName>
                                            </p:attrNameLst>
                                          </p:cBhvr>
                                          <p:tavLst>
                                            <p:tav tm="0">
                                              <p:val>
                                                <p:strVal val="1+#ppt_w/2"/>
                                              </p:val>
                                            </p:tav>
                                            <p:tav tm="100000">
                                              <p:val>
                                                <p:strVal val="#ppt_x"/>
                                              </p:val>
                                            </p:tav>
                                          </p:tavLst>
                                        </p:anim>
                                        <p:anim calcmode="lin" valueType="num" p14:bounceEnd="41000">
                                          <p:cBhvr additive="base">
                                            <p:cTn id="12" dur="1000" fill="hold"/>
                                            <p:tgtEl>
                                              <p:spTgt spid="257"/>
                                            </p:tgtEl>
                                            <p:attrNameLst>
                                              <p:attrName>ppt_y</p:attrName>
                                            </p:attrNameLst>
                                          </p:cBhvr>
                                          <p:tavLst>
                                            <p:tav tm="0">
                                              <p:val>
                                                <p:strVal val="#ppt_y"/>
                                              </p:val>
                                            </p:tav>
                                            <p:tav tm="100000">
                                              <p:val>
                                                <p:strVal val="#ppt_y"/>
                                              </p:val>
                                            </p:tav>
                                          </p:tavLst>
                                        </p:anim>
                                      </p:childTnLst>
                                    </p:cTn>
                                  </p:par>
                                  <p:par>
                                    <p:cTn id="13" presetID="52" presetClass="entr" presetSubtype="0" fill="hold" grpId="0" nodeType="withEffect">
                                      <p:stCondLst>
                                        <p:cond delay="600"/>
                                      </p:stCondLst>
                                      <p:iterate type="lt">
                                        <p:tmPct val="10000"/>
                                      </p:iterate>
                                      <p:childTnLst>
                                        <p:set>
                                          <p:cBhvr>
                                            <p:cTn id="14" dur="1" fill="hold">
                                              <p:stCondLst>
                                                <p:cond delay="0"/>
                                              </p:stCondLst>
                                            </p:cTn>
                                            <p:tgtEl>
                                              <p:spTgt spid="258">
                                                <p:txEl>
                                                  <p:pRg st="0" end="0"/>
                                                </p:txEl>
                                              </p:spTgt>
                                            </p:tgtEl>
                                            <p:attrNameLst>
                                              <p:attrName>style.visibility</p:attrName>
                                            </p:attrNameLst>
                                          </p:cBhvr>
                                          <p:to>
                                            <p:strVal val="visible"/>
                                          </p:to>
                                        </p:set>
                                        <p:animScale>
                                          <p:cBhvr>
                                            <p:cTn id="15" dur="1000" decel="50000" fill="hold">
                                              <p:stCondLst>
                                                <p:cond delay="0"/>
                                              </p:stCondLst>
                                            </p:cTn>
                                            <p:tgtEl>
                                              <p:spTgt spid="258">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58">
                                                <p:txEl>
                                                  <p:pRg st="0" end="0"/>
                                                </p:txEl>
                                              </p:spTgt>
                                            </p:tgtEl>
                                            <p:attrNameLst>
                                              <p:attrName>ppt_x</p:attrName>
                                              <p:attrName>ppt_y</p:attrName>
                                            </p:attrNameLst>
                                          </p:cBhvr>
                                        </p:animMotion>
                                        <p:animEffect transition="in" filter="fade">
                                          <p:cBhvr>
                                            <p:cTn id="17" dur="1000"/>
                                            <p:tgtEl>
                                              <p:spTgt spid="2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1000" fill="hold"/>
                                            <p:tgtEl>
                                              <p:spTgt spid="256"/>
                                            </p:tgtEl>
                                            <p:attrNameLst>
                                              <p:attrName>ppt_x</p:attrName>
                                            </p:attrNameLst>
                                          </p:cBhvr>
                                          <p:tavLst>
                                            <p:tav tm="0">
                                              <p:val>
                                                <p:strVal val="0-#ppt_w/2"/>
                                              </p:val>
                                            </p:tav>
                                            <p:tav tm="100000">
                                              <p:val>
                                                <p:strVal val="#ppt_x"/>
                                              </p:val>
                                            </p:tav>
                                          </p:tavLst>
                                        </p:anim>
                                        <p:anim calcmode="lin" valueType="num">
                                          <p:cBhvr additive="base">
                                            <p:cTn id="8" dur="1000" fill="hold"/>
                                            <p:tgtEl>
                                              <p:spTgt spid="25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7"/>
                                            </p:tgtEl>
                                            <p:attrNameLst>
                                              <p:attrName>style.visibility</p:attrName>
                                            </p:attrNameLst>
                                          </p:cBhvr>
                                          <p:to>
                                            <p:strVal val="visible"/>
                                          </p:to>
                                        </p:set>
                                        <p:anim calcmode="lin" valueType="num">
                                          <p:cBhvr additive="base">
                                            <p:cTn id="11" dur="1000" fill="hold"/>
                                            <p:tgtEl>
                                              <p:spTgt spid="257"/>
                                            </p:tgtEl>
                                            <p:attrNameLst>
                                              <p:attrName>ppt_x</p:attrName>
                                            </p:attrNameLst>
                                          </p:cBhvr>
                                          <p:tavLst>
                                            <p:tav tm="0">
                                              <p:val>
                                                <p:strVal val="1+#ppt_w/2"/>
                                              </p:val>
                                            </p:tav>
                                            <p:tav tm="100000">
                                              <p:val>
                                                <p:strVal val="#ppt_x"/>
                                              </p:val>
                                            </p:tav>
                                          </p:tavLst>
                                        </p:anim>
                                        <p:anim calcmode="lin" valueType="num">
                                          <p:cBhvr additive="base">
                                            <p:cTn id="12" dur="1000" fill="hold"/>
                                            <p:tgtEl>
                                              <p:spTgt spid="257"/>
                                            </p:tgtEl>
                                            <p:attrNameLst>
                                              <p:attrName>ppt_y</p:attrName>
                                            </p:attrNameLst>
                                          </p:cBhvr>
                                          <p:tavLst>
                                            <p:tav tm="0">
                                              <p:val>
                                                <p:strVal val="#ppt_y"/>
                                              </p:val>
                                            </p:tav>
                                            <p:tav tm="100000">
                                              <p:val>
                                                <p:strVal val="#ppt_y"/>
                                              </p:val>
                                            </p:tav>
                                          </p:tavLst>
                                        </p:anim>
                                      </p:childTnLst>
                                    </p:cTn>
                                  </p:par>
                                  <p:par>
                                    <p:cTn id="13" presetID="52" presetClass="entr" presetSubtype="0" fill="hold" grpId="0" nodeType="withEffect">
                                      <p:stCondLst>
                                        <p:cond delay="600"/>
                                      </p:stCondLst>
                                      <p:iterate type="lt">
                                        <p:tmPct val="10000"/>
                                      </p:iterate>
                                      <p:childTnLst>
                                        <p:set>
                                          <p:cBhvr>
                                            <p:cTn id="14" dur="1" fill="hold">
                                              <p:stCondLst>
                                                <p:cond delay="0"/>
                                              </p:stCondLst>
                                            </p:cTn>
                                            <p:tgtEl>
                                              <p:spTgt spid="258">
                                                <p:txEl>
                                                  <p:pRg st="0" end="0"/>
                                                </p:txEl>
                                              </p:spTgt>
                                            </p:tgtEl>
                                            <p:attrNameLst>
                                              <p:attrName>style.visibility</p:attrName>
                                            </p:attrNameLst>
                                          </p:cBhvr>
                                          <p:to>
                                            <p:strVal val="visible"/>
                                          </p:to>
                                        </p:set>
                                        <p:animScale>
                                          <p:cBhvr>
                                            <p:cTn id="15" dur="1000" decel="50000" fill="hold">
                                              <p:stCondLst>
                                                <p:cond delay="0"/>
                                              </p:stCondLst>
                                            </p:cTn>
                                            <p:tgtEl>
                                              <p:spTgt spid="258">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58">
                                                <p:txEl>
                                                  <p:pRg st="0" end="0"/>
                                                </p:txEl>
                                              </p:spTgt>
                                            </p:tgtEl>
                                            <p:attrNameLst>
                                              <p:attrName>ppt_x</p:attrName>
                                              <p:attrName>ppt_y</p:attrName>
                                            </p:attrNameLst>
                                          </p:cBhvr>
                                        </p:animMotion>
                                        <p:animEffect transition="in" filter="fade">
                                          <p:cBhvr>
                                            <p:cTn id="17" dur="1000"/>
                                            <p:tgtEl>
                                              <p:spTgt spid="258">
                                                <p:txEl>
                                                  <p:pRg st="0" end="0"/>
                                                </p:txEl>
                                              </p:spTgt>
                                            </p:tgtEl>
                                          </p:cBhvr>
                                        </p:animEffect>
                                      </p:childTnLst>
                                    </p:cTn>
                                  </p:par>
                                  <p:par>
                                    <p:cTn id="18" presetID="10" presetClass="entr" presetSubtype="0" fill="hold" nodeType="withEffect">
                                      <p:stCondLst>
                                        <p:cond delay="1100"/>
                                      </p:stCondLst>
                                      <p:childTnLst>
                                        <p:set>
                                          <p:cBhvr>
                                            <p:cTn id="19" dur="1" fill="hold">
                                              <p:stCondLst>
                                                <p:cond delay="0"/>
                                              </p:stCondLst>
                                            </p:cTn>
                                            <p:tgtEl>
                                              <p:spTgt spid="263"/>
                                            </p:tgtEl>
                                            <p:attrNameLst>
                                              <p:attrName>style.visibility</p:attrName>
                                            </p:attrNameLst>
                                          </p:cBhvr>
                                          <p:to>
                                            <p:strVal val="visible"/>
                                          </p:to>
                                        </p:set>
                                        <p:animEffect transition="in" filter="fade">
                                          <p:cBhvr>
                                            <p:cTn id="20" dur="9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build="p"/>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a:off x="5405751" y="2755900"/>
            <a:ext cx="1490349" cy="1358900"/>
          </a:xfrm>
          <a:prstGeom prst="roundRect">
            <a:avLst>
              <a:gd name="adj" fmla="val 6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5546103" y="2879103"/>
            <a:ext cx="1099794" cy="1099794"/>
            <a:chOff x="4439444" y="1652588"/>
            <a:chExt cx="464344" cy="464344"/>
          </a:xfrm>
          <a:solidFill>
            <a:schemeClr val="accent6"/>
          </a:solidFill>
        </p:grpSpPr>
        <p:sp>
          <p:nvSpPr>
            <p:cNvPr id="5" name="AutoShape 136"/>
            <p:cNvSpPr/>
            <p:nvPr/>
          </p:nvSpPr>
          <p:spPr bwMode="auto">
            <a:xfrm>
              <a:off x="4686300" y="1710532"/>
              <a:ext cx="152400" cy="152400"/>
            </a:xfrm>
            <a:custGeom>
              <a:avLst/>
              <a:gdLst/>
              <a:ahLst/>
              <a:cxnLst/>
              <a:rect l="0" t="0" r="r" b="b"/>
              <a:pathLst>
                <a:path w="21600" h="21600">
                  <a:moveTo>
                    <a:pt x="19539" y="20579"/>
                  </a:moveTo>
                  <a:lnTo>
                    <a:pt x="19543" y="20579"/>
                  </a:lnTo>
                  <a:cubicBezTo>
                    <a:pt x="19547" y="21143"/>
                    <a:pt x="20005" y="21600"/>
                    <a:pt x="20571" y="21600"/>
                  </a:cubicBezTo>
                  <a:cubicBezTo>
                    <a:pt x="21138" y="21600"/>
                    <a:pt x="21600" y="21139"/>
                    <a:pt x="21600" y="20571"/>
                  </a:cubicBezTo>
                  <a:cubicBezTo>
                    <a:pt x="21600" y="20565"/>
                    <a:pt x="21596" y="20561"/>
                    <a:pt x="21596" y="20555"/>
                  </a:cubicBezTo>
                  <a:cubicBezTo>
                    <a:pt x="21584" y="9222"/>
                    <a:pt x="12411" y="41"/>
                    <a:pt x="1081" y="12"/>
                  </a:cubicBezTo>
                  <a:cubicBezTo>
                    <a:pt x="1065" y="10"/>
                    <a:pt x="1049" y="0"/>
                    <a:pt x="1029" y="0"/>
                  </a:cubicBezTo>
                  <a:cubicBezTo>
                    <a:pt x="458" y="0"/>
                    <a:pt x="0" y="461"/>
                    <a:pt x="0" y="1029"/>
                  </a:cubicBezTo>
                  <a:cubicBezTo>
                    <a:pt x="0" y="1594"/>
                    <a:pt x="458" y="2055"/>
                    <a:pt x="1025" y="2057"/>
                  </a:cubicBezTo>
                  <a:lnTo>
                    <a:pt x="1025" y="2065"/>
                  </a:lnTo>
                  <a:cubicBezTo>
                    <a:pt x="11234" y="2065"/>
                    <a:pt x="19539" y="10370"/>
                    <a:pt x="19539" y="20579"/>
                  </a:cubicBezTo>
                </a:path>
              </a:pathLst>
            </a:custGeom>
            <a:grpFill/>
            <a:ln>
              <a:noFill/>
            </a:ln>
          </p:spPr>
          <p:txBody>
            <a:bodyPr lIns="0" tIns="0" rIns="0" bIns="0"/>
            <a:lstStyle/>
            <a:p>
              <a:endParaRPr lang="en-US" sz="900">
                <a:solidFill>
                  <a:prstClr val="black"/>
                </a:solidFill>
              </a:endParaRPr>
            </a:p>
          </p:txBody>
        </p:sp>
        <p:sp>
          <p:nvSpPr>
            <p:cNvPr id="6" name="AutoShape 137"/>
            <p:cNvSpPr/>
            <p:nvPr/>
          </p:nvSpPr>
          <p:spPr bwMode="auto">
            <a:xfrm>
              <a:off x="4439444" y="1652588"/>
              <a:ext cx="464344" cy="464344"/>
            </a:xfrm>
            <a:custGeom>
              <a:avLst/>
              <a:gdLst/>
              <a:ahLst/>
              <a:cxnLst/>
              <a:rect l="0" t="0" r="r" b="b"/>
              <a:pathLst>
                <a:path w="21248" h="21600">
                  <a:moveTo>
                    <a:pt x="19869" y="17133"/>
                  </a:moveTo>
                  <a:cubicBezTo>
                    <a:pt x="19766" y="17387"/>
                    <a:pt x="19525" y="17550"/>
                    <a:pt x="19255" y="17550"/>
                  </a:cubicBezTo>
                  <a:lnTo>
                    <a:pt x="19058" y="17550"/>
                  </a:lnTo>
                  <a:lnTo>
                    <a:pt x="3984" y="2226"/>
                  </a:lnTo>
                  <a:lnTo>
                    <a:pt x="3984" y="2025"/>
                  </a:lnTo>
                  <a:cubicBezTo>
                    <a:pt x="3984" y="1751"/>
                    <a:pt x="4144" y="1507"/>
                    <a:pt x="4393" y="1401"/>
                  </a:cubicBezTo>
                  <a:cubicBezTo>
                    <a:pt x="4475" y="1367"/>
                    <a:pt x="4560" y="1350"/>
                    <a:pt x="4647" y="1350"/>
                  </a:cubicBezTo>
                  <a:cubicBezTo>
                    <a:pt x="4825" y="1350"/>
                    <a:pt x="4991" y="1420"/>
                    <a:pt x="5116" y="1547"/>
                  </a:cubicBezTo>
                  <a:lnTo>
                    <a:pt x="19725" y="16398"/>
                  </a:lnTo>
                  <a:cubicBezTo>
                    <a:pt x="19916" y="16592"/>
                    <a:pt x="19973" y="16880"/>
                    <a:pt x="19869" y="17133"/>
                  </a:cubicBezTo>
                  <a:moveTo>
                    <a:pt x="10121" y="17550"/>
                  </a:moveTo>
                  <a:cubicBezTo>
                    <a:pt x="10017" y="17550"/>
                    <a:pt x="9923" y="17587"/>
                    <a:pt x="9824" y="17610"/>
                  </a:cubicBezTo>
                  <a:lnTo>
                    <a:pt x="3924" y="11613"/>
                  </a:lnTo>
                  <a:cubicBezTo>
                    <a:pt x="3947" y="11513"/>
                    <a:pt x="3983" y="11416"/>
                    <a:pt x="3983" y="11312"/>
                  </a:cubicBezTo>
                  <a:lnTo>
                    <a:pt x="3984" y="3181"/>
                  </a:lnTo>
                  <a:lnTo>
                    <a:pt x="18119" y="17550"/>
                  </a:lnTo>
                  <a:cubicBezTo>
                    <a:pt x="18119" y="17550"/>
                    <a:pt x="10121" y="17550"/>
                    <a:pt x="10121" y="17550"/>
                  </a:cubicBezTo>
                  <a:close/>
                  <a:moveTo>
                    <a:pt x="9182" y="17946"/>
                  </a:moveTo>
                  <a:lnTo>
                    <a:pt x="7110" y="20052"/>
                  </a:lnTo>
                  <a:cubicBezTo>
                    <a:pt x="6940" y="20224"/>
                    <a:pt x="6743" y="20250"/>
                    <a:pt x="6640" y="20250"/>
                  </a:cubicBezTo>
                  <a:cubicBezTo>
                    <a:pt x="6538" y="20250"/>
                    <a:pt x="6339" y="20224"/>
                    <a:pt x="6171" y="20052"/>
                  </a:cubicBezTo>
                  <a:lnTo>
                    <a:pt x="1522" y="15327"/>
                  </a:lnTo>
                  <a:cubicBezTo>
                    <a:pt x="1353" y="15155"/>
                    <a:pt x="1328" y="14954"/>
                    <a:pt x="1328" y="14850"/>
                  </a:cubicBezTo>
                  <a:cubicBezTo>
                    <a:pt x="1328" y="14746"/>
                    <a:pt x="1353" y="14545"/>
                    <a:pt x="1522" y="14373"/>
                  </a:cubicBezTo>
                  <a:lnTo>
                    <a:pt x="3594" y="12266"/>
                  </a:lnTo>
                  <a:cubicBezTo>
                    <a:pt x="3600" y="12260"/>
                    <a:pt x="3602" y="12252"/>
                    <a:pt x="3608" y="12246"/>
                  </a:cubicBezTo>
                  <a:lnTo>
                    <a:pt x="9202" y="17933"/>
                  </a:lnTo>
                  <a:cubicBezTo>
                    <a:pt x="9197" y="17937"/>
                    <a:pt x="9187" y="17939"/>
                    <a:pt x="9182" y="17946"/>
                  </a:cubicBezTo>
                  <a:moveTo>
                    <a:pt x="6057" y="593"/>
                  </a:moveTo>
                  <a:cubicBezTo>
                    <a:pt x="5675" y="206"/>
                    <a:pt x="5166" y="0"/>
                    <a:pt x="4647" y="0"/>
                  </a:cubicBezTo>
                  <a:cubicBezTo>
                    <a:pt x="4391" y="0"/>
                    <a:pt x="4132" y="50"/>
                    <a:pt x="3886" y="155"/>
                  </a:cubicBezTo>
                  <a:cubicBezTo>
                    <a:pt x="3141" y="468"/>
                    <a:pt x="2656" y="1205"/>
                    <a:pt x="2656" y="2025"/>
                  </a:cubicBezTo>
                  <a:lnTo>
                    <a:pt x="2655" y="11312"/>
                  </a:lnTo>
                  <a:lnTo>
                    <a:pt x="583" y="13418"/>
                  </a:lnTo>
                  <a:cubicBezTo>
                    <a:pt x="-195" y="14209"/>
                    <a:pt x="-195" y="15491"/>
                    <a:pt x="583" y="16282"/>
                  </a:cubicBezTo>
                  <a:lnTo>
                    <a:pt x="5231" y="21007"/>
                  </a:lnTo>
                  <a:cubicBezTo>
                    <a:pt x="5621" y="21402"/>
                    <a:pt x="6131" y="21600"/>
                    <a:pt x="6640" y="21600"/>
                  </a:cubicBezTo>
                  <a:cubicBezTo>
                    <a:pt x="7150" y="21600"/>
                    <a:pt x="7660" y="21402"/>
                    <a:pt x="8049" y="21007"/>
                  </a:cubicBezTo>
                  <a:lnTo>
                    <a:pt x="10121" y="18900"/>
                  </a:lnTo>
                  <a:lnTo>
                    <a:pt x="19255" y="18900"/>
                  </a:lnTo>
                  <a:cubicBezTo>
                    <a:pt x="20062" y="18900"/>
                    <a:pt x="20788" y="18407"/>
                    <a:pt x="21096" y="17651"/>
                  </a:cubicBezTo>
                  <a:cubicBezTo>
                    <a:pt x="21405" y="16894"/>
                    <a:pt x="21234" y="16022"/>
                    <a:pt x="20664" y="15443"/>
                  </a:cubicBezTo>
                  <a:cubicBezTo>
                    <a:pt x="20664" y="15443"/>
                    <a:pt x="6057" y="593"/>
                    <a:pt x="6057" y="593"/>
                  </a:cubicBezTo>
                  <a:close/>
                  <a:moveTo>
                    <a:pt x="6057" y="593"/>
                  </a:moveTo>
                </a:path>
              </a:pathLst>
            </a:custGeom>
            <a:grpFill/>
            <a:ln>
              <a:noFill/>
            </a:ln>
          </p:spPr>
          <p:txBody>
            <a:bodyPr lIns="0" tIns="0" rIns="0" bIns="0"/>
            <a:lstStyle/>
            <a:p>
              <a:endParaRPr lang="en-US" sz="900">
                <a:solidFill>
                  <a:prstClr val="black"/>
                </a:solidFill>
              </a:endParaRPr>
            </a:p>
          </p:txBody>
        </p:sp>
        <p:sp>
          <p:nvSpPr>
            <p:cNvPr id="7" name="AutoShape 138"/>
            <p:cNvSpPr/>
            <p:nvPr/>
          </p:nvSpPr>
          <p:spPr bwMode="auto">
            <a:xfrm>
              <a:off x="4686300" y="1652588"/>
              <a:ext cx="217488" cy="217488"/>
            </a:xfrm>
            <a:custGeom>
              <a:avLst/>
              <a:gdLst/>
              <a:ahLst/>
              <a:cxnLst/>
              <a:rect l="0" t="0" r="r" b="b"/>
              <a:pathLst>
                <a:path w="21600" h="21600">
                  <a:moveTo>
                    <a:pt x="1437" y="2880"/>
                  </a:moveTo>
                  <a:lnTo>
                    <a:pt x="1437" y="2886"/>
                  </a:lnTo>
                  <a:cubicBezTo>
                    <a:pt x="10966" y="2886"/>
                    <a:pt x="18717" y="10638"/>
                    <a:pt x="18717" y="20166"/>
                  </a:cubicBezTo>
                  <a:lnTo>
                    <a:pt x="18720" y="20166"/>
                  </a:lnTo>
                  <a:cubicBezTo>
                    <a:pt x="18723" y="20959"/>
                    <a:pt x="19367" y="21600"/>
                    <a:pt x="20160" y="21600"/>
                  </a:cubicBezTo>
                  <a:cubicBezTo>
                    <a:pt x="20956" y="21600"/>
                    <a:pt x="21600" y="20957"/>
                    <a:pt x="21600" y="20160"/>
                  </a:cubicBezTo>
                  <a:cubicBezTo>
                    <a:pt x="21600" y="20156"/>
                    <a:pt x="21597" y="20153"/>
                    <a:pt x="21597" y="20149"/>
                  </a:cubicBezTo>
                  <a:cubicBezTo>
                    <a:pt x="21589" y="9034"/>
                    <a:pt x="12589" y="29"/>
                    <a:pt x="1477" y="8"/>
                  </a:cubicBezTo>
                  <a:cubicBezTo>
                    <a:pt x="1465" y="7"/>
                    <a:pt x="1454" y="0"/>
                    <a:pt x="1440" y="0"/>
                  </a:cubicBezTo>
                  <a:cubicBezTo>
                    <a:pt x="644" y="0"/>
                    <a:pt x="0" y="644"/>
                    <a:pt x="0" y="1440"/>
                  </a:cubicBezTo>
                  <a:cubicBezTo>
                    <a:pt x="0" y="2235"/>
                    <a:pt x="644" y="2879"/>
                    <a:pt x="1437" y="2880"/>
                  </a:cubicBezTo>
                </a:path>
              </a:pathLst>
            </a:custGeom>
            <a:grpFill/>
            <a:ln>
              <a:noFill/>
            </a:ln>
          </p:spPr>
          <p:txBody>
            <a:bodyPr lIns="0" tIns="0" rIns="0" bIns="0"/>
            <a:lstStyle/>
            <a:p>
              <a:endParaRPr lang="en-US" sz="900">
                <a:solidFill>
                  <a:prstClr val="black"/>
                </a:solidFill>
              </a:endParaRPr>
            </a:p>
          </p:txBody>
        </p:sp>
      </p:grpSp>
      <p:sp>
        <p:nvSpPr>
          <p:cNvPr id="9" name="文本框 8"/>
          <p:cNvSpPr txBox="1"/>
          <p:nvPr/>
        </p:nvSpPr>
        <p:spPr>
          <a:xfrm>
            <a:off x="4380601" y="3305771"/>
            <a:ext cx="889987" cy="1015663"/>
          </a:xfrm>
          <a:prstGeom prst="rect">
            <a:avLst/>
          </a:prstGeom>
          <a:noFill/>
        </p:spPr>
        <p:txBody>
          <a:bodyPr wrap="none" rtlCol="0">
            <a:spAutoFit/>
          </a:bodyPr>
          <a:lstStyle/>
          <a:p>
            <a:r>
              <a:rPr lang="en-US" altLang="zh-CN" sz="6000" dirty="0">
                <a:solidFill>
                  <a:prstClr val="white"/>
                </a:solidFill>
                <a:latin typeface="Impact" pitchFamily="34" charset="0"/>
              </a:rPr>
              <a:t>01</a:t>
            </a:r>
            <a:endParaRPr lang="zh-CN" altLang="en-US" sz="6000" dirty="0">
              <a:solidFill>
                <a:prstClr val="white"/>
              </a:solidFill>
              <a:latin typeface="Impact" pitchFamily="34" charset="0"/>
            </a:endParaRPr>
          </a:p>
        </p:txBody>
      </p:sp>
      <p:sp>
        <p:nvSpPr>
          <p:cNvPr id="10" name="文本框 9"/>
          <p:cNvSpPr txBox="1"/>
          <p:nvPr/>
        </p:nvSpPr>
        <p:spPr>
          <a:xfrm>
            <a:off x="4245438" y="4200268"/>
            <a:ext cx="2339102" cy="369332"/>
          </a:xfrm>
          <a:prstGeom prst="rect">
            <a:avLst/>
          </a:prstGeom>
          <a:noFill/>
        </p:spPr>
        <p:txBody>
          <a:bodyPr wrap="none" rtlCol="0">
            <a:spAutoFit/>
          </a:bodyPr>
          <a:lstStyle/>
          <a:p>
            <a:r>
              <a:rPr lang="zh-CN" altLang="en-US" spc="300" dirty="0">
                <a:solidFill>
                  <a:prstClr val="white"/>
                </a:solidFill>
              </a:rPr>
              <a:t>编译器的发展简要</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A2BA56D7-E19C-40A7-9E82-D81A554E4E01}"/>
              </a:ext>
            </a:extLst>
          </p:cNvPr>
          <p:cNvSpPr/>
          <p:nvPr/>
        </p:nvSpPr>
        <p:spPr>
          <a:xfrm>
            <a:off x="1192694" y="4866948"/>
            <a:ext cx="1580321" cy="329097"/>
          </a:xfrm>
          <a:prstGeom prst="rect">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51E2275-2345-48EC-B626-381EE1AC0072}"/>
              </a:ext>
            </a:extLst>
          </p:cNvPr>
          <p:cNvSpPr/>
          <p:nvPr/>
        </p:nvSpPr>
        <p:spPr>
          <a:xfrm>
            <a:off x="1192694" y="3949400"/>
            <a:ext cx="1580321" cy="329097"/>
          </a:xfrm>
          <a:prstGeom prst="rect">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888216B-07EE-4070-91B8-B04823F3BAD6}"/>
              </a:ext>
            </a:extLst>
          </p:cNvPr>
          <p:cNvSpPr/>
          <p:nvPr/>
        </p:nvSpPr>
        <p:spPr>
          <a:xfrm>
            <a:off x="1192695" y="2099199"/>
            <a:ext cx="1580321" cy="329097"/>
          </a:xfrm>
          <a:prstGeom prst="rect">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6D6786A-C552-4BA4-9238-4BA633466665}"/>
              </a:ext>
            </a:extLst>
          </p:cNvPr>
          <p:cNvSpPr/>
          <p:nvPr/>
        </p:nvSpPr>
        <p:spPr>
          <a:xfrm>
            <a:off x="1192696" y="1181651"/>
            <a:ext cx="1580321" cy="329097"/>
          </a:xfrm>
          <a:prstGeom prst="rect">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Box 10"/>
          <p:cNvSpPr txBox="1">
            <a:spLocks noChangeArrowheads="1"/>
          </p:cNvSpPr>
          <p:nvPr/>
        </p:nvSpPr>
        <p:spPr bwMode="auto">
          <a:xfrm>
            <a:off x="844740" y="1181651"/>
            <a:ext cx="5358862" cy="4680897"/>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itchFamily="34" charset="-122"/>
                <a:ea typeface="微软雅黑" pitchFamily="34" charset="-122"/>
              </a:defRPr>
            </a:lvl1pPr>
          </a:lstStyle>
          <a:p>
            <a:pPr marL="285750" indent="-285750">
              <a:buFont typeface="Wingdings" panose="05000000000000000000" pitchFamily="2" charset="2"/>
              <a:buChar char="Ø"/>
            </a:pPr>
            <a:r>
              <a:rPr lang="en-US" altLang="zh-CN" b="1" dirty="0">
                <a:solidFill>
                  <a:schemeClr val="bg1"/>
                </a:solidFill>
              </a:rPr>
              <a:t>20</a:t>
            </a:r>
            <a:r>
              <a:rPr lang="zh-CN" altLang="zh-CN" b="1" dirty="0">
                <a:solidFill>
                  <a:schemeClr val="bg1"/>
                </a:solidFill>
              </a:rPr>
              <a:t>世纪</a:t>
            </a:r>
            <a:r>
              <a:rPr lang="en-US" altLang="zh-CN" b="1" dirty="0">
                <a:solidFill>
                  <a:schemeClr val="bg1"/>
                </a:solidFill>
              </a:rPr>
              <a:t>40</a:t>
            </a:r>
            <a:r>
              <a:rPr lang="zh-CN" altLang="zh-CN" b="1" dirty="0">
                <a:solidFill>
                  <a:schemeClr val="bg1"/>
                </a:solidFill>
              </a:rPr>
              <a:t>年代</a:t>
            </a:r>
            <a:endParaRPr lang="en-US" altLang="zh-CN" b="1" dirty="0">
              <a:solidFill>
                <a:schemeClr val="bg1"/>
              </a:solidFill>
            </a:endParaRPr>
          </a:p>
          <a:p>
            <a:pPr indent="457200"/>
            <a:r>
              <a:rPr lang="zh-CN" altLang="en-US" dirty="0">
                <a:solidFill>
                  <a:schemeClr val="tx1"/>
                </a:solidFill>
              </a:rPr>
              <a:t>编写程序：</a:t>
            </a:r>
            <a:r>
              <a:rPr lang="zh-CN" altLang="zh-CN" dirty="0">
                <a:solidFill>
                  <a:schemeClr val="tx1"/>
                </a:solidFill>
              </a:rPr>
              <a:t>机器语言编写</a:t>
            </a:r>
            <a:r>
              <a:rPr lang="en-US" altLang="zh-CN" dirty="0">
                <a:solidFill>
                  <a:schemeClr val="tx1"/>
                </a:solidFill>
                <a:sym typeface="Wingdings" panose="05000000000000000000" pitchFamily="2" charset="2"/>
              </a:rPr>
              <a:t></a:t>
            </a:r>
            <a:r>
              <a:rPr lang="zh-CN" altLang="zh-CN" dirty="0">
                <a:solidFill>
                  <a:schemeClr val="tx1"/>
                </a:solidFill>
              </a:rPr>
              <a:t>汇编语言</a:t>
            </a:r>
            <a:endParaRPr lang="en-US" altLang="zh-CN" dirty="0">
              <a:solidFill>
                <a:schemeClr val="tx1"/>
              </a:solidFill>
            </a:endParaRPr>
          </a:p>
          <a:p>
            <a:pPr indent="457200"/>
            <a:r>
              <a:rPr lang="zh-CN" altLang="zh-CN" dirty="0">
                <a:solidFill>
                  <a:schemeClr val="tx1"/>
                </a:solidFill>
              </a:rPr>
              <a:t>阅读理解起来很难</a:t>
            </a:r>
            <a:r>
              <a:rPr lang="zh-CN" altLang="en-US" dirty="0">
                <a:solidFill>
                  <a:schemeClr val="tx1"/>
                </a:solidFill>
              </a:rPr>
              <a:t>，</a:t>
            </a:r>
            <a:r>
              <a:rPr lang="zh-CN" altLang="zh-CN" dirty="0">
                <a:solidFill>
                  <a:schemeClr val="tx1"/>
                </a:solidFill>
              </a:rPr>
              <a:t>依赖于特定的机器</a:t>
            </a:r>
            <a:endParaRPr lang="en-US" altLang="zh-CN" dirty="0">
              <a:solidFill>
                <a:schemeClr val="tx1"/>
              </a:solidFill>
            </a:endParaRPr>
          </a:p>
          <a:p>
            <a:pPr marL="285750" indent="-285750">
              <a:buFont typeface="Wingdings" panose="05000000000000000000" pitchFamily="2" charset="2"/>
              <a:buChar char="Ø"/>
            </a:pPr>
            <a:r>
              <a:rPr lang="en-US" altLang="zh-CN" b="1" dirty="0">
                <a:solidFill>
                  <a:schemeClr val="bg1"/>
                </a:solidFill>
              </a:rPr>
              <a:t>20</a:t>
            </a:r>
            <a:r>
              <a:rPr lang="zh-CN" altLang="zh-CN" b="1" dirty="0">
                <a:solidFill>
                  <a:schemeClr val="bg1"/>
                </a:solidFill>
              </a:rPr>
              <a:t>世纪</a:t>
            </a:r>
            <a:r>
              <a:rPr lang="en-US" altLang="zh-CN" b="1" dirty="0">
                <a:solidFill>
                  <a:schemeClr val="bg1"/>
                </a:solidFill>
              </a:rPr>
              <a:t>50</a:t>
            </a:r>
            <a:r>
              <a:rPr lang="zh-CN" altLang="zh-CN" b="1" dirty="0">
                <a:solidFill>
                  <a:schemeClr val="bg1"/>
                </a:solidFill>
              </a:rPr>
              <a:t>年代</a:t>
            </a:r>
            <a:endParaRPr lang="en-US" altLang="zh-CN" dirty="0">
              <a:solidFill>
                <a:schemeClr val="tx1"/>
              </a:solidFill>
            </a:endParaRPr>
          </a:p>
          <a:p>
            <a:pPr indent="457200"/>
            <a:r>
              <a:rPr lang="en-US" altLang="zh-CN" dirty="0">
                <a:solidFill>
                  <a:schemeClr val="tx1"/>
                </a:solidFill>
              </a:rPr>
              <a:t>IBM</a:t>
            </a:r>
            <a:r>
              <a:rPr lang="zh-CN" altLang="zh-CN" dirty="0">
                <a:solidFill>
                  <a:schemeClr val="tx1"/>
                </a:solidFill>
              </a:rPr>
              <a:t>的</a:t>
            </a:r>
            <a:r>
              <a:rPr lang="en-US" altLang="zh-CN" dirty="0">
                <a:solidFill>
                  <a:schemeClr val="tx1"/>
                </a:solidFill>
              </a:rPr>
              <a:t>John Backus——FORTRAN</a:t>
            </a:r>
            <a:r>
              <a:rPr lang="zh-CN" altLang="zh-CN" dirty="0">
                <a:solidFill>
                  <a:schemeClr val="tx1"/>
                </a:solidFill>
              </a:rPr>
              <a:t>语言及其编译</a:t>
            </a:r>
            <a:r>
              <a:rPr lang="zh-CN" altLang="en-US" dirty="0">
                <a:solidFill>
                  <a:schemeClr val="tx1"/>
                </a:solidFill>
              </a:rPr>
              <a:t>器</a:t>
            </a:r>
            <a:endParaRPr lang="en-US" altLang="zh-CN" dirty="0">
              <a:solidFill>
                <a:schemeClr val="tx1"/>
              </a:solidFill>
            </a:endParaRPr>
          </a:p>
          <a:p>
            <a:pPr indent="457200"/>
            <a:r>
              <a:rPr lang="en-US" altLang="zh-CN" dirty="0">
                <a:solidFill>
                  <a:schemeClr val="tx1"/>
                </a:solidFill>
              </a:rPr>
              <a:t>Noam Chomsky——</a:t>
            </a:r>
            <a:r>
              <a:rPr lang="zh-CN" altLang="zh-CN" dirty="0">
                <a:solidFill>
                  <a:schemeClr val="tx1"/>
                </a:solidFill>
              </a:rPr>
              <a:t>对自然语言结构的研究</a:t>
            </a:r>
            <a:endParaRPr lang="en-US" altLang="zh-CN" dirty="0">
              <a:solidFill>
                <a:schemeClr val="tx1"/>
              </a:solidFill>
            </a:endParaRPr>
          </a:p>
          <a:p>
            <a:pPr indent="457200"/>
            <a:r>
              <a:rPr lang="zh-CN" altLang="zh-CN" dirty="0">
                <a:solidFill>
                  <a:schemeClr val="tx1"/>
                </a:solidFill>
              </a:rPr>
              <a:t>对有限状态自动机和正则表达式的研究</a:t>
            </a:r>
            <a:r>
              <a:rPr lang="zh-CN" altLang="en-US" dirty="0">
                <a:solidFill>
                  <a:schemeClr val="tx1"/>
                </a:solidFill>
              </a:rPr>
              <a:t>；</a:t>
            </a:r>
            <a:endParaRPr lang="en-US" altLang="zh-CN" dirty="0">
              <a:solidFill>
                <a:schemeClr val="tx1"/>
              </a:solidFill>
            </a:endParaRPr>
          </a:p>
          <a:p>
            <a:pPr indent="457200"/>
            <a:r>
              <a:rPr lang="zh-CN" altLang="zh-CN" dirty="0">
                <a:solidFill>
                  <a:schemeClr val="tx1"/>
                </a:solidFill>
              </a:rPr>
              <a:t>表示程序设计语言的单词的符号方式；</a:t>
            </a:r>
            <a:endParaRPr lang="en-US" altLang="zh-CN" dirty="0">
              <a:solidFill>
                <a:schemeClr val="tx1"/>
              </a:solidFill>
            </a:endParaRPr>
          </a:p>
          <a:p>
            <a:pPr indent="457200"/>
            <a:r>
              <a:rPr lang="zh-CN" altLang="zh-CN" dirty="0">
                <a:solidFill>
                  <a:schemeClr val="tx1"/>
                </a:solidFill>
              </a:rPr>
              <a:t>深化生成有效目标代码的方法，得到了最初的编译器。</a:t>
            </a:r>
            <a:endParaRPr lang="en-US" altLang="zh-CN" dirty="0">
              <a:solidFill>
                <a:schemeClr val="tx1"/>
              </a:solidFill>
            </a:endParaRPr>
          </a:p>
          <a:p>
            <a:pPr marL="285750" indent="-285750">
              <a:buFont typeface="Wingdings" panose="05000000000000000000" pitchFamily="2" charset="2"/>
              <a:buChar char="Ø"/>
            </a:pPr>
            <a:r>
              <a:rPr lang="en-US" altLang="zh-CN" b="1" dirty="0">
                <a:solidFill>
                  <a:schemeClr val="bg1"/>
                </a:solidFill>
              </a:rPr>
              <a:t>20</a:t>
            </a:r>
            <a:r>
              <a:rPr lang="zh-CN" altLang="zh-CN" b="1" dirty="0">
                <a:solidFill>
                  <a:schemeClr val="bg1"/>
                </a:solidFill>
              </a:rPr>
              <a:t>世纪</a:t>
            </a:r>
            <a:r>
              <a:rPr lang="en-US" altLang="zh-CN" b="1" dirty="0">
                <a:solidFill>
                  <a:schemeClr val="bg1"/>
                </a:solidFill>
              </a:rPr>
              <a:t>70</a:t>
            </a:r>
            <a:r>
              <a:rPr lang="zh-CN" altLang="zh-CN" b="1" dirty="0">
                <a:solidFill>
                  <a:schemeClr val="bg1"/>
                </a:solidFill>
              </a:rPr>
              <a:t>年代</a:t>
            </a:r>
            <a:endParaRPr lang="en-US" altLang="zh-CN" b="1" dirty="0">
              <a:solidFill>
                <a:schemeClr val="bg1"/>
              </a:solidFill>
            </a:endParaRPr>
          </a:p>
          <a:p>
            <a:pPr indent="457200"/>
            <a:r>
              <a:rPr lang="en-US" altLang="zh-CN" dirty="0">
                <a:solidFill>
                  <a:schemeClr val="tx1"/>
                </a:solidFill>
              </a:rPr>
              <a:t>Steve Johnson</a:t>
            </a:r>
            <a:r>
              <a:rPr lang="zh-CN" altLang="zh-CN" dirty="0">
                <a:solidFill>
                  <a:schemeClr val="tx1"/>
                </a:solidFill>
              </a:rPr>
              <a:t>为</a:t>
            </a:r>
            <a:r>
              <a:rPr lang="en-US" altLang="zh-CN" dirty="0">
                <a:solidFill>
                  <a:schemeClr val="tx1"/>
                </a:solidFill>
              </a:rPr>
              <a:t>Unix</a:t>
            </a:r>
            <a:r>
              <a:rPr lang="zh-CN" altLang="zh-CN" dirty="0">
                <a:solidFill>
                  <a:schemeClr val="tx1"/>
                </a:solidFill>
              </a:rPr>
              <a:t>系统编写</a:t>
            </a:r>
            <a:r>
              <a:rPr lang="en-US" altLang="zh-CN" dirty="0" err="1">
                <a:solidFill>
                  <a:schemeClr val="tx1"/>
                </a:solidFill>
              </a:rPr>
              <a:t>Yacc</a:t>
            </a:r>
            <a:endParaRPr lang="en-US" altLang="zh-CN" dirty="0">
              <a:solidFill>
                <a:schemeClr val="tx1"/>
              </a:solidFill>
            </a:endParaRPr>
          </a:p>
          <a:p>
            <a:pPr indent="457200"/>
            <a:r>
              <a:rPr lang="en-US" altLang="zh-CN" dirty="0">
                <a:solidFill>
                  <a:schemeClr val="tx1"/>
                </a:solidFill>
              </a:rPr>
              <a:t>Mike </a:t>
            </a:r>
            <a:r>
              <a:rPr lang="en-US" altLang="zh-CN" dirty="0" err="1">
                <a:solidFill>
                  <a:schemeClr val="tx1"/>
                </a:solidFill>
              </a:rPr>
              <a:t>Lesk</a:t>
            </a:r>
            <a:r>
              <a:rPr lang="zh-CN" altLang="zh-CN" dirty="0">
                <a:solidFill>
                  <a:schemeClr val="tx1"/>
                </a:solidFill>
              </a:rPr>
              <a:t>为</a:t>
            </a:r>
            <a:r>
              <a:rPr lang="en-US" altLang="zh-CN" dirty="0">
                <a:solidFill>
                  <a:schemeClr val="tx1"/>
                </a:solidFill>
              </a:rPr>
              <a:t>Unix</a:t>
            </a:r>
            <a:r>
              <a:rPr lang="zh-CN" altLang="zh-CN" dirty="0">
                <a:solidFill>
                  <a:schemeClr val="tx1"/>
                </a:solidFill>
              </a:rPr>
              <a:t>系统开发</a:t>
            </a:r>
            <a:r>
              <a:rPr lang="en-US" altLang="zh-CN" dirty="0">
                <a:solidFill>
                  <a:schemeClr val="tx1"/>
                </a:solidFill>
              </a:rPr>
              <a:t>Lex</a:t>
            </a:r>
            <a:r>
              <a:rPr lang="zh-CN" altLang="zh-CN" dirty="0">
                <a:solidFill>
                  <a:schemeClr val="tx1"/>
                </a:solidFill>
              </a:rPr>
              <a:t>。</a:t>
            </a:r>
            <a:endParaRPr lang="en-US" altLang="zh-CN" dirty="0">
              <a:solidFill>
                <a:schemeClr val="tx1"/>
              </a:solidFill>
            </a:endParaRPr>
          </a:p>
          <a:p>
            <a:pPr marL="285750" indent="-285750">
              <a:buFont typeface="Wingdings" panose="05000000000000000000" pitchFamily="2" charset="2"/>
              <a:buChar char="Ø"/>
            </a:pPr>
            <a:r>
              <a:rPr lang="en-US" altLang="zh-CN" b="1" dirty="0">
                <a:solidFill>
                  <a:schemeClr val="bg1"/>
                </a:solidFill>
              </a:rPr>
              <a:t>20</a:t>
            </a:r>
            <a:r>
              <a:rPr lang="zh-CN" altLang="zh-CN" b="1" dirty="0">
                <a:solidFill>
                  <a:schemeClr val="bg1"/>
                </a:solidFill>
              </a:rPr>
              <a:t>世纪</a:t>
            </a:r>
            <a:r>
              <a:rPr lang="en-US" altLang="zh-CN" b="1" dirty="0">
                <a:solidFill>
                  <a:schemeClr val="bg1"/>
                </a:solidFill>
              </a:rPr>
              <a:t>90</a:t>
            </a:r>
            <a:r>
              <a:rPr lang="zh-CN" altLang="zh-CN" b="1" dirty="0">
                <a:solidFill>
                  <a:schemeClr val="bg1"/>
                </a:solidFill>
              </a:rPr>
              <a:t>年代</a:t>
            </a:r>
            <a:endParaRPr lang="en-US" altLang="zh-CN" b="1" dirty="0">
              <a:solidFill>
                <a:schemeClr val="bg1"/>
              </a:solidFill>
            </a:endParaRPr>
          </a:p>
          <a:p>
            <a:pPr indent="457200"/>
            <a:r>
              <a:rPr lang="zh-CN" altLang="zh-CN" dirty="0">
                <a:solidFill>
                  <a:schemeClr val="tx1"/>
                </a:solidFill>
              </a:rPr>
              <a:t>作为</a:t>
            </a:r>
            <a:r>
              <a:rPr lang="en-US" altLang="zh-CN" dirty="0">
                <a:solidFill>
                  <a:schemeClr val="tx1"/>
                </a:solidFill>
              </a:rPr>
              <a:t>GNU</a:t>
            </a:r>
            <a:r>
              <a:rPr lang="zh-CN" altLang="zh-CN" dirty="0">
                <a:solidFill>
                  <a:schemeClr val="tx1"/>
                </a:solidFill>
              </a:rPr>
              <a:t>项目或其它开放源代码项目的一部分，许多免费编译器和编译器开发工具被开发出来。</a:t>
            </a:r>
          </a:p>
        </p:txBody>
      </p:sp>
      <p:sp>
        <p:nvSpPr>
          <p:cNvPr id="5" name="文本框 4"/>
          <p:cNvSpPr txBox="1"/>
          <p:nvPr/>
        </p:nvSpPr>
        <p:spPr>
          <a:xfrm>
            <a:off x="844740" y="144846"/>
            <a:ext cx="1774845" cy="523220"/>
          </a:xfrm>
          <a:prstGeom prst="rect">
            <a:avLst/>
          </a:prstGeom>
          <a:noFill/>
        </p:spPr>
        <p:txBody>
          <a:bodyPr wrap="none" rtlCol="0">
            <a:spAutoFit/>
          </a:bodyPr>
          <a:lstStyle/>
          <a:p>
            <a:r>
              <a:rPr lang="zh-CN" altLang="en-US" sz="2800" b="1" spc="300" dirty="0">
                <a:solidFill>
                  <a:prstClr val="black">
                    <a:lumMod val="65000"/>
                    <a:lumOff val="35000"/>
                  </a:prstClr>
                </a:solidFill>
              </a:rPr>
              <a:t>发展历史</a:t>
            </a:r>
          </a:p>
        </p:txBody>
      </p:sp>
      <p:pic>
        <p:nvPicPr>
          <p:cNvPr id="7" name="图片 6">
            <a:extLst>
              <a:ext uri="{FF2B5EF4-FFF2-40B4-BE49-F238E27FC236}">
                <a16:creationId xmlns:a16="http://schemas.microsoft.com/office/drawing/2014/main" id="{62CB7898-067E-4144-96AE-619562765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1929" y="2917710"/>
            <a:ext cx="2566962" cy="3067832"/>
          </a:xfrm>
          <a:prstGeom prst="rect">
            <a:avLst/>
          </a:prstGeom>
        </p:spPr>
      </p:pic>
      <p:pic>
        <p:nvPicPr>
          <p:cNvPr id="9" name="图片 8">
            <a:extLst>
              <a:ext uri="{FF2B5EF4-FFF2-40B4-BE49-F238E27FC236}">
                <a16:creationId xmlns:a16="http://schemas.microsoft.com/office/drawing/2014/main" id="{9CD786CD-F205-42EB-8A98-1253B38A2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838" y="1346199"/>
            <a:ext cx="2566962" cy="34290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2" grpId="0" animBg="1"/>
      <p:bldP spid="11"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a:off x="5405751" y="2755900"/>
            <a:ext cx="1490349" cy="1358900"/>
          </a:xfrm>
          <a:prstGeom prst="roundRect">
            <a:avLst>
              <a:gd name="adj" fmla="val 6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4380601" y="3305771"/>
            <a:ext cx="982961" cy="1015663"/>
          </a:xfrm>
          <a:prstGeom prst="rect">
            <a:avLst/>
          </a:prstGeom>
          <a:noFill/>
        </p:spPr>
        <p:txBody>
          <a:bodyPr wrap="none" rtlCol="0">
            <a:spAutoFit/>
          </a:bodyPr>
          <a:lstStyle/>
          <a:p>
            <a:r>
              <a:rPr lang="en-US" altLang="zh-CN" sz="6000" dirty="0">
                <a:solidFill>
                  <a:prstClr val="white"/>
                </a:solidFill>
                <a:latin typeface="Impact" pitchFamily="34" charset="0"/>
              </a:rPr>
              <a:t>02</a:t>
            </a:r>
            <a:endParaRPr lang="zh-CN" altLang="en-US" sz="6000" dirty="0">
              <a:solidFill>
                <a:prstClr val="white"/>
              </a:solidFill>
              <a:latin typeface="Impact" pitchFamily="34" charset="0"/>
            </a:endParaRPr>
          </a:p>
        </p:txBody>
      </p:sp>
      <p:sp>
        <p:nvSpPr>
          <p:cNvPr id="10" name="文本框 9"/>
          <p:cNvSpPr txBox="1"/>
          <p:nvPr/>
        </p:nvSpPr>
        <p:spPr>
          <a:xfrm>
            <a:off x="4245438" y="4200268"/>
            <a:ext cx="2608406" cy="369332"/>
          </a:xfrm>
          <a:prstGeom prst="rect">
            <a:avLst/>
          </a:prstGeom>
          <a:noFill/>
        </p:spPr>
        <p:txBody>
          <a:bodyPr wrap="none" rtlCol="0">
            <a:spAutoFit/>
          </a:bodyPr>
          <a:lstStyle/>
          <a:p>
            <a:r>
              <a:rPr lang="zh-CN" altLang="en-US" spc="300" dirty="0">
                <a:solidFill>
                  <a:prstClr val="white"/>
                </a:solidFill>
              </a:rPr>
              <a:t>语言处理系统的过程</a:t>
            </a:r>
          </a:p>
        </p:txBody>
      </p:sp>
      <p:sp>
        <p:nvSpPr>
          <p:cNvPr id="12" name="AutoShape 135"/>
          <p:cNvSpPr/>
          <p:nvPr/>
        </p:nvSpPr>
        <p:spPr bwMode="auto">
          <a:xfrm>
            <a:off x="5680015" y="3111500"/>
            <a:ext cx="941820" cy="647700"/>
          </a:xfrm>
          <a:custGeom>
            <a:avLst/>
            <a:gdLst/>
            <a:ahLst/>
            <a:cxnLst/>
            <a:rect l="0" t="0" r="r" b="b"/>
            <a:pathLst>
              <a:path w="21600" h="21600">
                <a:moveTo>
                  <a:pt x="20250" y="18682"/>
                </a:moveTo>
                <a:lnTo>
                  <a:pt x="19651" y="18682"/>
                </a:lnTo>
                <a:lnTo>
                  <a:pt x="19575" y="18682"/>
                </a:lnTo>
                <a:lnTo>
                  <a:pt x="16875" y="14755"/>
                </a:lnTo>
                <a:lnTo>
                  <a:pt x="16875" y="14727"/>
                </a:lnTo>
                <a:lnTo>
                  <a:pt x="16200" y="13745"/>
                </a:lnTo>
                <a:lnTo>
                  <a:pt x="16200" y="7855"/>
                </a:lnTo>
                <a:lnTo>
                  <a:pt x="19575" y="2945"/>
                </a:lnTo>
                <a:lnTo>
                  <a:pt x="19651" y="2945"/>
                </a:lnTo>
                <a:lnTo>
                  <a:pt x="20250" y="2945"/>
                </a:lnTo>
                <a:cubicBezTo>
                  <a:pt x="20250" y="2945"/>
                  <a:pt x="20250" y="18682"/>
                  <a:pt x="20250" y="18682"/>
                </a:cubicBezTo>
                <a:close/>
                <a:moveTo>
                  <a:pt x="2025" y="19636"/>
                </a:moveTo>
                <a:cubicBezTo>
                  <a:pt x="1652" y="19636"/>
                  <a:pt x="1350" y="19195"/>
                  <a:pt x="1350" y="18655"/>
                </a:cubicBezTo>
                <a:lnTo>
                  <a:pt x="1350" y="2945"/>
                </a:lnTo>
                <a:cubicBezTo>
                  <a:pt x="1350" y="2402"/>
                  <a:pt x="1652" y="1964"/>
                  <a:pt x="2025" y="1964"/>
                </a:cubicBezTo>
                <a:lnTo>
                  <a:pt x="14850" y="1964"/>
                </a:lnTo>
                <a:cubicBezTo>
                  <a:pt x="15222" y="1964"/>
                  <a:pt x="15525" y="2403"/>
                  <a:pt x="15525" y="2945"/>
                </a:cubicBezTo>
                <a:lnTo>
                  <a:pt x="15525" y="18655"/>
                </a:lnTo>
                <a:cubicBezTo>
                  <a:pt x="15525" y="19195"/>
                  <a:pt x="15222" y="19636"/>
                  <a:pt x="14850" y="19636"/>
                </a:cubicBezTo>
                <a:cubicBezTo>
                  <a:pt x="14850" y="19636"/>
                  <a:pt x="2025" y="19636"/>
                  <a:pt x="2025" y="19636"/>
                </a:cubicBezTo>
                <a:close/>
                <a:moveTo>
                  <a:pt x="20250" y="982"/>
                </a:moveTo>
                <a:lnTo>
                  <a:pt x="19651" y="982"/>
                </a:lnTo>
                <a:cubicBezTo>
                  <a:pt x="19297" y="982"/>
                  <a:pt x="18957" y="1185"/>
                  <a:pt x="18704" y="1547"/>
                </a:cubicBezTo>
                <a:lnTo>
                  <a:pt x="16875" y="4171"/>
                </a:lnTo>
                <a:lnTo>
                  <a:pt x="16875" y="2945"/>
                </a:lnTo>
                <a:cubicBezTo>
                  <a:pt x="16875" y="1317"/>
                  <a:pt x="15968" y="0"/>
                  <a:pt x="14850" y="0"/>
                </a:cubicBezTo>
                <a:lnTo>
                  <a:pt x="2025" y="0"/>
                </a:lnTo>
                <a:cubicBezTo>
                  <a:pt x="908" y="0"/>
                  <a:pt x="0" y="1320"/>
                  <a:pt x="0" y="2945"/>
                </a:cubicBezTo>
                <a:lnTo>
                  <a:pt x="0" y="9789"/>
                </a:lnTo>
                <a:lnTo>
                  <a:pt x="0" y="18655"/>
                </a:lnTo>
                <a:cubicBezTo>
                  <a:pt x="0" y="20281"/>
                  <a:pt x="906" y="21600"/>
                  <a:pt x="2025" y="21600"/>
                </a:cubicBezTo>
                <a:lnTo>
                  <a:pt x="14850" y="21600"/>
                </a:lnTo>
                <a:cubicBezTo>
                  <a:pt x="15968" y="21600"/>
                  <a:pt x="16875" y="20281"/>
                  <a:pt x="16875" y="18655"/>
                </a:cubicBezTo>
                <a:lnTo>
                  <a:pt x="16875" y="17457"/>
                </a:lnTo>
                <a:lnTo>
                  <a:pt x="18704" y="20080"/>
                </a:lnTo>
                <a:cubicBezTo>
                  <a:pt x="18957" y="20442"/>
                  <a:pt x="19297" y="20646"/>
                  <a:pt x="19651" y="20646"/>
                </a:cubicBezTo>
                <a:lnTo>
                  <a:pt x="20250" y="20646"/>
                </a:lnTo>
                <a:cubicBezTo>
                  <a:pt x="20995" y="20646"/>
                  <a:pt x="21600" y="19766"/>
                  <a:pt x="21600" y="18682"/>
                </a:cubicBezTo>
                <a:lnTo>
                  <a:pt x="21600" y="2945"/>
                </a:lnTo>
                <a:cubicBezTo>
                  <a:pt x="21600" y="1861"/>
                  <a:pt x="20995" y="982"/>
                  <a:pt x="20250" y="982"/>
                </a:cubicBezTo>
              </a:path>
            </a:pathLst>
          </a:custGeom>
          <a:solidFill>
            <a:schemeClr val="accent1"/>
          </a:solidFill>
          <a:ln>
            <a:noFill/>
          </a:ln>
        </p:spPr>
        <p:txBody>
          <a:bodyPr lIns="0" tIns="0" rIns="0" bIns="0"/>
          <a:lstStyle/>
          <a:p>
            <a:endParaRPr lang="en-US" sz="90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3256409" y="3506653"/>
            <a:ext cx="2295172" cy="24844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矩形 43"/>
          <p:cNvSpPr/>
          <p:nvPr/>
        </p:nvSpPr>
        <p:spPr>
          <a:xfrm>
            <a:off x="5880070" y="3506653"/>
            <a:ext cx="2295172" cy="24844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8441731" y="3506653"/>
            <a:ext cx="2295172" cy="24844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86153" y="3506653"/>
            <a:ext cx="2295172" cy="24844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文本框 47"/>
          <p:cNvSpPr txBox="1"/>
          <p:nvPr/>
        </p:nvSpPr>
        <p:spPr>
          <a:xfrm>
            <a:off x="844740" y="144846"/>
            <a:ext cx="1774845" cy="523220"/>
          </a:xfrm>
          <a:prstGeom prst="rect">
            <a:avLst/>
          </a:prstGeom>
          <a:noFill/>
        </p:spPr>
        <p:txBody>
          <a:bodyPr wrap="none" rtlCol="0">
            <a:spAutoFit/>
          </a:bodyPr>
          <a:lstStyle/>
          <a:p>
            <a:r>
              <a:rPr lang="zh-CN" altLang="en-US" sz="2800" b="1" spc="300" dirty="0">
                <a:solidFill>
                  <a:prstClr val="black">
                    <a:lumMod val="65000"/>
                    <a:lumOff val="35000"/>
                  </a:prstClr>
                </a:solidFill>
              </a:rPr>
              <a:t>处理过程</a:t>
            </a:r>
          </a:p>
        </p:txBody>
      </p:sp>
      <p:sp>
        <p:nvSpPr>
          <p:cNvPr id="10" name="Freeform 1"/>
          <p:cNvSpPr>
            <a:spLocks noChangeArrowheads="1"/>
          </p:cNvSpPr>
          <p:nvPr/>
        </p:nvSpPr>
        <p:spPr bwMode="auto">
          <a:xfrm rot="10800000">
            <a:off x="8441731" y="1896736"/>
            <a:ext cx="3073089" cy="140215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5"/>
          </a:solidFill>
          <a:ln>
            <a:noFill/>
          </a:ln>
          <a:effectLst/>
        </p:spPr>
        <p:txBody>
          <a:bodyPr wrap="none" anchor="ctr"/>
          <a:lstStyle/>
          <a:p>
            <a:endParaRPr lang="en-US" sz="900">
              <a:solidFill>
                <a:prstClr val="black"/>
              </a:solidFill>
            </a:endParaRPr>
          </a:p>
        </p:txBody>
      </p:sp>
      <p:sp>
        <p:nvSpPr>
          <p:cNvPr id="13" name="Freeform 1"/>
          <p:cNvSpPr>
            <a:spLocks noChangeArrowheads="1"/>
          </p:cNvSpPr>
          <p:nvPr/>
        </p:nvSpPr>
        <p:spPr bwMode="auto">
          <a:xfrm rot="10800000">
            <a:off x="686154" y="1896736"/>
            <a:ext cx="3073089" cy="140215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solidFill>
          <a:ln>
            <a:noFill/>
          </a:ln>
          <a:effectLst/>
        </p:spPr>
        <p:txBody>
          <a:bodyPr wrap="none" anchor="ctr"/>
          <a:lstStyle/>
          <a:p>
            <a:endParaRPr lang="en-US" sz="900">
              <a:solidFill>
                <a:prstClr val="black"/>
              </a:solidFill>
            </a:endParaRPr>
          </a:p>
        </p:txBody>
      </p:sp>
      <p:sp>
        <p:nvSpPr>
          <p:cNvPr id="22" name="Freeform 1"/>
          <p:cNvSpPr>
            <a:spLocks noChangeArrowheads="1"/>
          </p:cNvSpPr>
          <p:nvPr/>
        </p:nvSpPr>
        <p:spPr bwMode="auto">
          <a:xfrm rot="10800000">
            <a:off x="5871476" y="1896736"/>
            <a:ext cx="3073089" cy="140215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4"/>
          </a:solidFill>
          <a:ln>
            <a:noFill/>
          </a:ln>
          <a:effectLst/>
        </p:spPr>
        <p:txBody>
          <a:bodyPr wrap="none" anchor="ctr"/>
          <a:lstStyle/>
          <a:p>
            <a:endParaRPr lang="en-US" sz="900">
              <a:solidFill>
                <a:prstClr val="black"/>
              </a:solidFill>
            </a:endParaRPr>
          </a:p>
        </p:txBody>
      </p:sp>
      <p:sp>
        <p:nvSpPr>
          <p:cNvPr id="31" name="Freeform 1"/>
          <p:cNvSpPr>
            <a:spLocks noChangeArrowheads="1"/>
          </p:cNvSpPr>
          <p:nvPr/>
        </p:nvSpPr>
        <p:spPr bwMode="auto">
          <a:xfrm rot="10800000">
            <a:off x="3256409" y="1896736"/>
            <a:ext cx="3073089" cy="140215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2"/>
          </a:solidFill>
          <a:ln>
            <a:noFill/>
          </a:ln>
          <a:effectLst/>
        </p:spPr>
        <p:txBody>
          <a:bodyPr wrap="none" anchor="ctr"/>
          <a:lstStyle/>
          <a:p>
            <a:endParaRPr lang="en-US" sz="900">
              <a:solidFill>
                <a:prstClr val="black"/>
              </a:solidFill>
            </a:endParaRPr>
          </a:p>
        </p:txBody>
      </p:sp>
      <p:sp>
        <p:nvSpPr>
          <p:cNvPr id="38" name="Text Box 10"/>
          <p:cNvSpPr txBox="1">
            <a:spLocks noChangeArrowheads="1"/>
          </p:cNvSpPr>
          <p:nvPr/>
        </p:nvSpPr>
        <p:spPr bwMode="auto">
          <a:xfrm>
            <a:off x="1002433" y="3593149"/>
            <a:ext cx="1844658" cy="1904752"/>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itchFamily="34" charset="-122"/>
                <a:ea typeface="微软雅黑" pitchFamily="34" charset="-122"/>
              </a:defRPr>
            </a:lvl1pPr>
          </a:lstStyle>
          <a:p>
            <a:r>
              <a:rPr lang="zh-CN" altLang="en-US" sz="1400" dirty="0">
                <a:solidFill>
                  <a:schemeClr val="tx1"/>
                </a:solidFill>
              </a:rPr>
              <a:t>预处理阶段</a:t>
            </a:r>
            <a:endParaRPr lang="en-US" altLang="zh-CN" sz="1400" dirty="0">
              <a:solidFill>
                <a:schemeClr val="tx1"/>
              </a:solidFill>
            </a:endParaRPr>
          </a:p>
          <a:p>
            <a:r>
              <a:rPr lang="zh-CN" altLang="en-US" sz="1400" dirty="0">
                <a:solidFill>
                  <a:schemeClr val="tx1"/>
                </a:solidFill>
              </a:rPr>
              <a:t>预处理器（</a:t>
            </a:r>
            <a:r>
              <a:rPr lang="en-US" altLang="zh-CN" sz="1400" dirty="0" err="1">
                <a:solidFill>
                  <a:schemeClr val="tx1"/>
                </a:solidFill>
              </a:rPr>
              <a:t>cpp</a:t>
            </a:r>
            <a:r>
              <a:rPr lang="zh-CN" altLang="en-US" sz="1400" dirty="0">
                <a:solidFill>
                  <a:schemeClr val="tx1"/>
                </a:solidFill>
              </a:rPr>
              <a:t>）根据以</a:t>
            </a:r>
            <a:r>
              <a:rPr lang="en-US" altLang="zh-CN" sz="1400" dirty="0">
                <a:solidFill>
                  <a:schemeClr val="tx1"/>
                </a:solidFill>
              </a:rPr>
              <a:t>#</a:t>
            </a:r>
            <a:r>
              <a:rPr lang="zh-CN" altLang="en-US" sz="1400" dirty="0">
                <a:solidFill>
                  <a:schemeClr val="tx1"/>
                </a:solidFill>
              </a:rPr>
              <a:t>开头的命令，修改</a:t>
            </a:r>
            <a:r>
              <a:rPr lang="en-US" altLang="zh-CN" sz="1400" dirty="0">
                <a:solidFill>
                  <a:schemeClr val="tx1"/>
                </a:solidFill>
              </a:rPr>
              <a:t>C++</a:t>
            </a:r>
            <a:r>
              <a:rPr lang="zh-CN" altLang="en-US" sz="1400" dirty="0">
                <a:solidFill>
                  <a:schemeClr val="tx1"/>
                </a:solidFill>
              </a:rPr>
              <a:t>程序，将文本文件</a:t>
            </a:r>
            <a:r>
              <a:rPr lang="en-US" altLang="zh-CN" sz="1400" dirty="0">
                <a:solidFill>
                  <a:schemeClr val="tx1"/>
                </a:solidFill>
              </a:rPr>
              <a:t>.cpp</a:t>
            </a:r>
            <a:r>
              <a:rPr lang="zh-CN" altLang="en-US" sz="1400" dirty="0">
                <a:solidFill>
                  <a:schemeClr val="tx1"/>
                </a:solidFill>
              </a:rPr>
              <a:t>翻译成文本文件</a:t>
            </a:r>
            <a:r>
              <a:rPr lang="en-US" altLang="zh-CN" sz="1400" dirty="0">
                <a:solidFill>
                  <a:schemeClr val="tx1"/>
                </a:solidFill>
              </a:rPr>
              <a:t>.</a:t>
            </a:r>
            <a:r>
              <a:rPr lang="en-US" altLang="zh-CN" sz="1400" dirty="0" err="1">
                <a:solidFill>
                  <a:schemeClr val="tx1"/>
                </a:solidFill>
              </a:rPr>
              <a:t>i</a:t>
            </a:r>
            <a:endParaRPr lang="zh-CN" altLang="en-US" sz="1400" dirty="0">
              <a:solidFill>
                <a:schemeClr val="tx1"/>
              </a:solidFill>
            </a:endParaRPr>
          </a:p>
        </p:txBody>
      </p:sp>
      <p:sp>
        <p:nvSpPr>
          <p:cNvPr id="39" name="Text Box 10"/>
          <p:cNvSpPr txBox="1">
            <a:spLocks noChangeArrowheads="1"/>
          </p:cNvSpPr>
          <p:nvPr/>
        </p:nvSpPr>
        <p:spPr bwMode="auto">
          <a:xfrm>
            <a:off x="3572689" y="3593149"/>
            <a:ext cx="1844658" cy="1590885"/>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itchFamily="34" charset="-122"/>
                <a:ea typeface="微软雅黑" pitchFamily="34" charset="-122"/>
              </a:defRPr>
            </a:lvl1pPr>
          </a:lstStyle>
          <a:p>
            <a:r>
              <a:rPr lang="zh-CN" altLang="en-US" sz="1400" dirty="0">
                <a:solidFill>
                  <a:schemeClr val="tx1"/>
                </a:solidFill>
              </a:rPr>
              <a:t>编译阶段</a:t>
            </a:r>
            <a:endParaRPr lang="en-US" altLang="zh-CN" sz="1400" dirty="0">
              <a:solidFill>
                <a:schemeClr val="tx1"/>
              </a:solidFill>
            </a:endParaRPr>
          </a:p>
          <a:p>
            <a:r>
              <a:rPr lang="zh-CN" altLang="en-US" sz="1400" dirty="0">
                <a:solidFill>
                  <a:schemeClr val="tx1"/>
                </a:solidFill>
              </a:rPr>
              <a:t>编译器（</a:t>
            </a:r>
            <a:r>
              <a:rPr lang="en-US" altLang="zh-CN" sz="1400" dirty="0">
                <a:solidFill>
                  <a:schemeClr val="tx1"/>
                </a:solidFill>
              </a:rPr>
              <a:t>cc1</a:t>
            </a:r>
            <a:r>
              <a:rPr lang="zh-CN" altLang="en-US" sz="1400" dirty="0">
                <a:solidFill>
                  <a:schemeClr val="tx1"/>
                </a:solidFill>
              </a:rPr>
              <a:t>）将文本文件</a:t>
            </a:r>
            <a:r>
              <a:rPr lang="en-US" altLang="zh-CN" sz="1400" dirty="0">
                <a:solidFill>
                  <a:schemeClr val="tx1"/>
                </a:solidFill>
              </a:rPr>
              <a:t>.</a:t>
            </a:r>
            <a:r>
              <a:rPr lang="en-US" altLang="zh-CN" sz="1400" dirty="0" err="1">
                <a:solidFill>
                  <a:schemeClr val="tx1"/>
                </a:solidFill>
              </a:rPr>
              <a:t>i</a:t>
            </a:r>
            <a:r>
              <a:rPr lang="zh-CN" altLang="en-US" sz="1400" dirty="0">
                <a:solidFill>
                  <a:schemeClr val="tx1"/>
                </a:solidFill>
              </a:rPr>
              <a:t>翻译成文本文件</a:t>
            </a:r>
            <a:r>
              <a:rPr lang="en-US" altLang="zh-CN" sz="1400" dirty="0">
                <a:solidFill>
                  <a:schemeClr val="tx1"/>
                </a:solidFill>
              </a:rPr>
              <a:t>.asm</a:t>
            </a:r>
            <a:r>
              <a:rPr lang="zh-CN" altLang="en-US" sz="1400" dirty="0">
                <a:solidFill>
                  <a:schemeClr val="tx1"/>
                </a:solidFill>
              </a:rPr>
              <a:t>，它包含一个汇编语言程序</a:t>
            </a:r>
          </a:p>
        </p:txBody>
      </p:sp>
      <p:sp>
        <p:nvSpPr>
          <p:cNvPr id="40" name="Text Box 10"/>
          <p:cNvSpPr txBox="1">
            <a:spLocks noChangeArrowheads="1"/>
          </p:cNvSpPr>
          <p:nvPr/>
        </p:nvSpPr>
        <p:spPr bwMode="auto">
          <a:xfrm>
            <a:off x="6187756" y="3593149"/>
            <a:ext cx="1844658" cy="1904752"/>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itchFamily="34" charset="-122"/>
                <a:ea typeface="微软雅黑" pitchFamily="34" charset="-122"/>
              </a:defRPr>
            </a:lvl1pPr>
          </a:lstStyle>
          <a:p>
            <a:r>
              <a:rPr lang="zh-CN" altLang="en-US" sz="1400" dirty="0">
                <a:solidFill>
                  <a:schemeClr val="tx1"/>
                </a:solidFill>
              </a:rPr>
              <a:t>汇编阶段</a:t>
            </a:r>
            <a:endParaRPr lang="en-US" altLang="zh-CN" sz="1400" dirty="0">
              <a:solidFill>
                <a:schemeClr val="tx1"/>
              </a:solidFill>
            </a:endParaRPr>
          </a:p>
          <a:p>
            <a:r>
              <a:rPr lang="zh-CN" altLang="en-US" sz="1400" dirty="0">
                <a:solidFill>
                  <a:schemeClr val="tx1"/>
                </a:solidFill>
              </a:rPr>
              <a:t>汇编器（</a:t>
            </a:r>
            <a:r>
              <a:rPr lang="en-US" altLang="zh-CN" sz="1400" dirty="0">
                <a:solidFill>
                  <a:schemeClr val="tx1"/>
                </a:solidFill>
              </a:rPr>
              <a:t>as</a:t>
            </a:r>
            <a:r>
              <a:rPr lang="zh-CN" altLang="en-US" sz="1400" dirty="0">
                <a:solidFill>
                  <a:schemeClr val="tx1"/>
                </a:solidFill>
              </a:rPr>
              <a:t>）将</a:t>
            </a:r>
            <a:r>
              <a:rPr lang="en-US" altLang="zh-CN" sz="1400" dirty="0">
                <a:solidFill>
                  <a:schemeClr val="tx1"/>
                </a:solidFill>
              </a:rPr>
              <a:t>.asm</a:t>
            </a:r>
            <a:r>
              <a:rPr lang="zh-CN" altLang="en-US" sz="1400" dirty="0">
                <a:solidFill>
                  <a:schemeClr val="tx1"/>
                </a:solidFill>
              </a:rPr>
              <a:t>翻译成机器语言指令，打包成可重定位目标程序的格式，保存在二进制文件</a:t>
            </a:r>
            <a:r>
              <a:rPr lang="en-US" altLang="zh-CN" sz="1400" dirty="0">
                <a:solidFill>
                  <a:schemeClr val="tx1"/>
                </a:solidFill>
              </a:rPr>
              <a:t>.obj</a:t>
            </a:r>
            <a:r>
              <a:rPr lang="zh-CN" altLang="en-US" sz="1400" dirty="0">
                <a:solidFill>
                  <a:schemeClr val="tx1"/>
                </a:solidFill>
              </a:rPr>
              <a:t>中</a:t>
            </a:r>
          </a:p>
        </p:txBody>
      </p:sp>
      <p:sp>
        <p:nvSpPr>
          <p:cNvPr id="41" name="Text Box 10"/>
          <p:cNvSpPr txBox="1">
            <a:spLocks noChangeArrowheads="1"/>
          </p:cNvSpPr>
          <p:nvPr/>
        </p:nvSpPr>
        <p:spPr bwMode="auto">
          <a:xfrm>
            <a:off x="8758011" y="3593149"/>
            <a:ext cx="1844658" cy="2212529"/>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itchFamily="34" charset="-122"/>
                <a:ea typeface="微软雅黑" pitchFamily="34" charset="-122"/>
              </a:defRPr>
            </a:lvl1pPr>
          </a:lstStyle>
          <a:p>
            <a:r>
              <a:rPr lang="zh-CN" altLang="en-US" sz="1400" dirty="0">
                <a:solidFill>
                  <a:schemeClr val="tx1"/>
                </a:solidFill>
              </a:rPr>
              <a:t>链接阶段</a:t>
            </a:r>
            <a:endParaRPr lang="en-US" altLang="zh-CN" sz="1400" dirty="0">
              <a:solidFill>
                <a:schemeClr val="tx1"/>
              </a:solidFill>
            </a:endParaRPr>
          </a:p>
          <a:p>
            <a:r>
              <a:rPr lang="zh-CN" altLang="en-US" sz="1400" dirty="0">
                <a:solidFill>
                  <a:schemeClr val="tx1"/>
                </a:solidFill>
              </a:rPr>
              <a:t>链接器（</a:t>
            </a:r>
            <a:r>
              <a:rPr lang="en-US" altLang="zh-CN" sz="1400" dirty="0" err="1">
                <a:solidFill>
                  <a:schemeClr val="tx1"/>
                </a:solidFill>
              </a:rPr>
              <a:t>ld</a:t>
            </a:r>
            <a:r>
              <a:rPr lang="zh-CN" altLang="en-US" sz="1400" dirty="0">
                <a:solidFill>
                  <a:schemeClr val="tx1"/>
                </a:solidFill>
              </a:rPr>
              <a:t>）处理合并目标代码，生成一个可执行目标文件</a:t>
            </a:r>
            <a:r>
              <a:rPr lang="en-US" altLang="zh-CN" sz="1400" dirty="0">
                <a:solidFill>
                  <a:schemeClr val="tx1"/>
                </a:solidFill>
              </a:rPr>
              <a:t>.exe</a:t>
            </a:r>
            <a:r>
              <a:rPr lang="zh-CN" altLang="en-US" sz="1400">
                <a:solidFill>
                  <a:schemeClr val="tx1"/>
                </a:solidFill>
              </a:rPr>
              <a:t>，可以被</a:t>
            </a:r>
            <a:r>
              <a:rPr lang="zh-CN" altLang="en-US" sz="1400" dirty="0">
                <a:solidFill>
                  <a:schemeClr val="tx1"/>
                </a:solidFill>
              </a:rPr>
              <a:t>加载到内存中，由系统执行</a:t>
            </a:r>
          </a:p>
        </p:txBody>
      </p:sp>
      <p:sp>
        <p:nvSpPr>
          <p:cNvPr id="35" name="Text Box 10">
            <a:extLst>
              <a:ext uri="{FF2B5EF4-FFF2-40B4-BE49-F238E27FC236}">
                <a16:creationId xmlns:a16="http://schemas.microsoft.com/office/drawing/2014/main" id="{2FB1A921-DCBE-44E3-B85C-421EAD4EF1D2}"/>
              </a:ext>
            </a:extLst>
          </p:cNvPr>
          <p:cNvSpPr txBox="1">
            <a:spLocks noChangeArrowheads="1"/>
          </p:cNvSpPr>
          <p:nvPr/>
        </p:nvSpPr>
        <p:spPr bwMode="auto">
          <a:xfrm>
            <a:off x="1819361" y="2408752"/>
            <a:ext cx="1844658" cy="378117"/>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itchFamily="34" charset="-122"/>
                <a:ea typeface="微软雅黑" pitchFamily="34" charset="-122"/>
              </a:defRPr>
            </a:lvl1pPr>
          </a:lstStyle>
          <a:p>
            <a:r>
              <a:rPr lang="zh-CN" altLang="en-US" sz="1800" b="1" dirty="0">
                <a:solidFill>
                  <a:schemeClr val="bg1"/>
                </a:solidFill>
              </a:rPr>
              <a:t>预处理器</a:t>
            </a:r>
            <a:endParaRPr lang="zh-CN" altLang="en-US" sz="1200" dirty="0">
              <a:solidFill>
                <a:schemeClr val="bg1"/>
              </a:solidFill>
            </a:endParaRPr>
          </a:p>
        </p:txBody>
      </p:sp>
      <p:sp>
        <p:nvSpPr>
          <p:cNvPr id="36" name="Text Box 10">
            <a:extLst>
              <a:ext uri="{FF2B5EF4-FFF2-40B4-BE49-F238E27FC236}">
                <a16:creationId xmlns:a16="http://schemas.microsoft.com/office/drawing/2014/main" id="{AD38949D-2EB1-4AEA-AF47-EDF9E62C2E1F}"/>
              </a:ext>
            </a:extLst>
          </p:cNvPr>
          <p:cNvSpPr txBox="1">
            <a:spLocks noChangeArrowheads="1"/>
          </p:cNvSpPr>
          <p:nvPr/>
        </p:nvSpPr>
        <p:spPr bwMode="auto">
          <a:xfrm>
            <a:off x="4389616" y="2408752"/>
            <a:ext cx="1844658" cy="378117"/>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itchFamily="34" charset="-122"/>
                <a:ea typeface="微软雅黑" pitchFamily="34" charset="-122"/>
              </a:defRPr>
            </a:lvl1pPr>
          </a:lstStyle>
          <a:p>
            <a:r>
              <a:rPr lang="zh-CN" altLang="en-US" sz="1800" b="1" dirty="0">
                <a:solidFill>
                  <a:schemeClr val="bg1"/>
                </a:solidFill>
              </a:rPr>
              <a:t>编译器</a:t>
            </a:r>
            <a:endParaRPr lang="zh-CN" altLang="en-US" sz="1200" dirty="0">
              <a:solidFill>
                <a:schemeClr val="bg1"/>
              </a:solidFill>
            </a:endParaRPr>
          </a:p>
        </p:txBody>
      </p:sp>
      <p:sp>
        <p:nvSpPr>
          <p:cNvPr id="37" name="Text Box 10">
            <a:extLst>
              <a:ext uri="{FF2B5EF4-FFF2-40B4-BE49-F238E27FC236}">
                <a16:creationId xmlns:a16="http://schemas.microsoft.com/office/drawing/2014/main" id="{D1119D94-929A-4103-8738-F769F4454FDE}"/>
              </a:ext>
            </a:extLst>
          </p:cNvPr>
          <p:cNvSpPr txBox="1">
            <a:spLocks noChangeArrowheads="1"/>
          </p:cNvSpPr>
          <p:nvPr/>
        </p:nvSpPr>
        <p:spPr bwMode="auto">
          <a:xfrm>
            <a:off x="7113266" y="2408751"/>
            <a:ext cx="1844658" cy="378117"/>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itchFamily="34" charset="-122"/>
                <a:ea typeface="微软雅黑" pitchFamily="34" charset="-122"/>
              </a:defRPr>
            </a:lvl1pPr>
          </a:lstStyle>
          <a:p>
            <a:r>
              <a:rPr lang="zh-CN" altLang="en-US" sz="1800" b="1" dirty="0">
                <a:solidFill>
                  <a:schemeClr val="bg1"/>
                </a:solidFill>
              </a:rPr>
              <a:t>汇编器</a:t>
            </a:r>
            <a:endParaRPr lang="zh-CN" altLang="en-US" sz="1200" dirty="0">
              <a:solidFill>
                <a:schemeClr val="bg1"/>
              </a:solidFill>
            </a:endParaRPr>
          </a:p>
        </p:txBody>
      </p:sp>
      <p:sp>
        <p:nvSpPr>
          <p:cNvPr id="42" name="Text Box 10">
            <a:extLst>
              <a:ext uri="{FF2B5EF4-FFF2-40B4-BE49-F238E27FC236}">
                <a16:creationId xmlns:a16="http://schemas.microsoft.com/office/drawing/2014/main" id="{ACA8AD26-E3B3-4141-B46E-9805EAF88EBD}"/>
              </a:ext>
            </a:extLst>
          </p:cNvPr>
          <p:cNvSpPr txBox="1">
            <a:spLocks noChangeArrowheads="1"/>
          </p:cNvSpPr>
          <p:nvPr/>
        </p:nvSpPr>
        <p:spPr bwMode="auto">
          <a:xfrm>
            <a:off x="9814574" y="2408750"/>
            <a:ext cx="1844658" cy="378117"/>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itchFamily="34" charset="-122"/>
                <a:ea typeface="微软雅黑" pitchFamily="34" charset="-122"/>
              </a:defRPr>
            </a:lvl1pPr>
          </a:lstStyle>
          <a:p>
            <a:r>
              <a:rPr lang="zh-CN" altLang="en-US" sz="1800" b="1" dirty="0">
                <a:solidFill>
                  <a:schemeClr val="bg1"/>
                </a:solidFill>
              </a:rPr>
              <a:t>链接器</a:t>
            </a:r>
            <a:endParaRPr lang="zh-CN" altLang="en-US" sz="1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35" grpId="0"/>
      <p:bldP spid="36" grpId="0"/>
      <p:bldP spid="37"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a:off x="5405751" y="2755900"/>
            <a:ext cx="1490349" cy="1358900"/>
          </a:xfrm>
          <a:prstGeom prst="roundRect">
            <a:avLst>
              <a:gd name="adj" fmla="val 62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4380601" y="3305771"/>
            <a:ext cx="1005403" cy="1015663"/>
          </a:xfrm>
          <a:prstGeom prst="rect">
            <a:avLst/>
          </a:prstGeom>
          <a:noFill/>
        </p:spPr>
        <p:txBody>
          <a:bodyPr wrap="none" rtlCol="0">
            <a:spAutoFit/>
          </a:bodyPr>
          <a:lstStyle/>
          <a:p>
            <a:r>
              <a:rPr lang="en-US" altLang="zh-CN" sz="6000" dirty="0">
                <a:solidFill>
                  <a:prstClr val="white"/>
                </a:solidFill>
                <a:latin typeface="Impact" pitchFamily="34" charset="0"/>
              </a:rPr>
              <a:t>03</a:t>
            </a:r>
            <a:endParaRPr lang="zh-CN" altLang="en-US" sz="6000" dirty="0">
              <a:solidFill>
                <a:prstClr val="white"/>
              </a:solidFill>
              <a:latin typeface="Impact" pitchFamily="34" charset="0"/>
            </a:endParaRPr>
          </a:p>
        </p:txBody>
      </p:sp>
      <p:sp>
        <p:nvSpPr>
          <p:cNvPr id="10" name="文本框 9"/>
          <p:cNvSpPr txBox="1"/>
          <p:nvPr/>
        </p:nvSpPr>
        <p:spPr>
          <a:xfrm>
            <a:off x="4245438" y="4200268"/>
            <a:ext cx="2339102" cy="369332"/>
          </a:xfrm>
          <a:prstGeom prst="rect">
            <a:avLst/>
          </a:prstGeom>
          <a:noFill/>
        </p:spPr>
        <p:txBody>
          <a:bodyPr wrap="none" rtlCol="0">
            <a:spAutoFit/>
          </a:bodyPr>
          <a:lstStyle/>
          <a:p>
            <a:r>
              <a:rPr lang="zh-CN" altLang="en-US" spc="300" dirty="0">
                <a:solidFill>
                  <a:prstClr val="white"/>
                </a:solidFill>
              </a:rPr>
              <a:t>阶乘程序编译实例</a:t>
            </a:r>
          </a:p>
        </p:txBody>
      </p:sp>
      <p:grpSp>
        <p:nvGrpSpPr>
          <p:cNvPr id="13" name="组合 12"/>
          <p:cNvGrpSpPr/>
          <p:nvPr/>
        </p:nvGrpSpPr>
        <p:grpSpPr>
          <a:xfrm>
            <a:off x="5664199" y="2954521"/>
            <a:ext cx="863602" cy="921912"/>
            <a:chOff x="9159875" y="1647825"/>
            <a:chExt cx="434975" cy="464344"/>
          </a:xfrm>
          <a:solidFill>
            <a:schemeClr val="accent3"/>
          </a:solidFill>
        </p:grpSpPr>
        <p:sp>
          <p:nvSpPr>
            <p:cNvPr id="14" name="AutoShape 78"/>
            <p:cNvSpPr/>
            <p:nvPr/>
          </p:nvSpPr>
          <p:spPr bwMode="auto">
            <a:xfrm>
              <a:off x="9159875" y="1647825"/>
              <a:ext cx="434975" cy="464344"/>
            </a:xfrm>
            <a:custGeom>
              <a:avLst/>
              <a:gdLst/>
              <a:ahLst/>
              <a:cxnLst/>
              <a:rect l="0" t="0" r="r" b="b"/>
              <a:pathLst>
                <a:path w="21600" h="21600">
                  <a:moveTo>
                    <a:pt x="20160" y="18900"/>
                  </a:moveTo>
                  <a:cubicBezTo>
                    <a:pt x="20160" y="19644"/>
                    <a:pt x="19514" y="20250"/>
                    <a:pt x="18720" y="20250"/>
                  </a:cubicBezTo>
                  <a:lnTo>
                    <a:pt x="2880" y="20250"/>
                  </a:lnTo>
                  <a:cubicBezTo>
                    <a:pt x="2086" y="20250"/>
                    <a:pt x="1440" y="19644"/>
                    <a:pt x="1440" y="18900"/>
                  </a:cubicBezTo>
                  <a:lnTo>
                    <a:pt x="1440" y="2700"/>
                  </a:lnTo>
                  <a:cubicBezTo>
                    <a:pt x="1440" y="1956"/>
                    <a:pt x="2086" y="1350"/>
                    <a:pt x="2880" y="1350"/>
                  </a:cubicBezTo>
                  <a:lnTo>
                    <a:pt x="18720" y="1350"/>
                  </a:lnTo>
                  <a:cubicBezTo>
                    <a:pt x="19514" y="1350"/>
                    <a:pt x="20160" y="1956"/>
                    <a:pt x="20160" y="2700"/>
                  </a:cubicBezTo>
                  <a:cubicBezTo>
                    <a:pt x="20160" y="2700"/>
                    <a:pt x="20160" y="18900"/>
                    <a:pt x="20160" y="18900"/>
                  </a:cubicBezTo>
                  <a:close/>
                  <a:moveTo>
                    <a:pt x="18720" y="0"/>
                  </a:moveTo>
                  <a:lnTo>
                    <a:pt x="2880" y="0"/>
                  </a:lnTo>
                  <a:cubicBezTo>
                    <a:pt x="1290" y="0"/>
                    <a:pt x="0" y="1209"/>
                    <a:pt x="0" y="2700"/>
                  </a:cubicBezTo>
                  <a:lnTo>
                    <a:pt x="0" y="18900"/>
                  </a:lnTo>
                  <a:cubicBezTo>
                    <a:pt x="0" y="20391"/>
                    <a:pt x="1290" y="21600"/>
                    <a:pt x="2880" y="21600"/>
                  </a:cubicBezTo>
                  <a:lnTo>
                    <a:pt x="18720" y="21600"/>
                  </a:lnTo>
                  <a:cubicBezTo>
                    <a:pt x="20310" y="21600"/>
                    <a:pt x="21600" y="20391"/>
                    <a:pt x="21600" y="18900"/>
                  </a:cubicBezTo>
                  <a:lnTo>
                    <a:pt x="21600" y="2700"/>
                  </a:lnTo>
                  <a:cubicBezTo>
                    <a:pt x="21600" y="1209"/>
                    <a:pt x="20310" y="0"/>
                    <a:pt x="18720" y="0"/>
                  </a:cubicBezTo>
                </a:path>
              </a:pathLst>
            </a:custGeom>
            <a:grpFill/>
            <a:ln>
              <a:noFill/>
            </a:ln>
          </p:spPr>
          <p:txBody>
            <a:bodyPr lIns="0" tIns="0" rIns="0" bIns="0"/>
            <a:lstStyle/>
            <a:p>
              <a:endParaRPr lang="en-US" sz="900">
                <a:solidFill>
                  <a:prstClr val="black"/>
                </a:solidFill>
              </a:endParaRPr>
            </a:p>
          </p:txBody>
        </p:sp>
        <p:sp>
          <p:nvSpPr>
            <p:cNvPr id="15" name="AutoShape 79"/>
            <p:cNvSpPr/>
            <p:nvPr/>
          </p:nvSpPr>
          <p:spPr bwMode="auto">
            <a:xfrm>
              <a:off x="9217819" y="1705769"/>
              <a:ext cx="319088" cy="290513"/>
            </a:xfrm>
            <a:custGeom>
              <a:avLst/>
              <a:gdLst/>
              <a:ahLst/>
              <a:cxnLst/>
              <a:rect l="0" t="0" r="r" b="b"/>
              <a:pathLst>
                <a:path w="21600" h="21600">
                  <a:moveTo>
                    <a:pt x="17419" y="20520"/>
                  </a:moveTo>
                  <a:lnTo>
                    <a:pt x="14053" y="16249"/>
                  </a:lnTo>
                  <a:lnTo>
                    <a:pt x="16691" y="12960"/>
                  </a:lnTo>
                  <a:lnTo>
                    <a:pt x="20618" y="17689"/>
                  </a:lnTo>
                  <a:lnTo>
                    <a:pt x="20618" y="20520"/>
                  </a:lnTo>
                  <a:cubicBezTo>
                    <a:pt x="20618" y="20520"/>
                    <a:pt x="17419" y="20520"/>
                    <a:pt x="17419" y="20520"/>
                  </a:cubicBezTo>
                  <a:close/>
                  <a:moveTo>
                    <a:pt x="982" y="11447"/>
                  </a:moveTo>
                  <a:lnTo>
                    <a:pt x="4909" y="6480"/>
                  </a:lnTo>
                  <a:lnTo>
                    <a:pt x="12829" y="16354"/>
                  </a:lnTo>
                  <a:lnTo>
                    <a:pt x="13398" y="17065"/>
                  </a:lnTo>
                  <a:lnTo>
                    <a:pt x="16110" y="20520"/>
                  </a:lnTo>
                  <a:lnTo>
                    <a:pt x="982" y="20520"/>
                  </a:lnTo>
                  <a:cubicBezTo>
                    <a:pt x="982" y="20520"/>
                    <a:pt x="982" y="11447"/>
                    <a:pt x="982" y="11447"/>
                  </a:cubicBezTo>
                  <a:close/>
                  <a:moveTo>
                    <a:pt x="20618" y="1080"/>
                  </a:moveTo>
                  <a:lnTo>
                    <a:pt x="20618" y="16059"/>
                  </a:lnTo>
                  <a:lnTo>
                    <a:pt x="17427" y="12245"/>
                  </a:lnTo>
                  <a:cubicBezTo>
                    <a:pt x="17240" y="12013"/>
                    <a:pt x="16973" y="11880"/>
                    <a:pt x="16691" y="11880"/>
                  </a:cubicBezTo>
                  <a:cubicBezTo>
                    <a:pt x="16409" y="11880"/>
                    <a:pt x="16142" y="12013"/>
                    <a:pt x="15955" y="12245"/>
                  </a:cubicBezTo>
                  <a:lnTo>
                    <a:pt x="13399" y="15432"/>
                  </a:lnTo>
                  <a:lnTo>
                    <a:pt x="5645" y="5765"/>
                  </a:lnTo>
                  <a:cubicBezTo>
                    <a:pt x="5458" y="5533"/>
                    <a:pt x="5191" y="5400"/>
                    <a:pt x="4909" y="5400"/>
                  </a:cubicBezTo>
                  <a:cubicBezTo>
                    <a:pt x="4627" y="5400"/>
                    <a:pt x="4360" y="5533"/>
                    <a:pt x="4173" y="5765"/>
                  </a:cubicBezTo>
                  <a:lnTo>
                    <a:pt x="982" y="9813"/>
                  </a:lnTo>
                  <a:lnTo>
                    <a:pt x="982" y="1080"/>
                  </a:lnTo>
                  <a:cubicBezTo>
                    <a:pt x="982" y="1080"/>
                    <a:pt x="20618" y="1080"/>
                    <a:pt x="20618" y="1080"/>
                  </a:cubicBezTo>
                  <a:close/>
                  <a:moveTo>
                    <a:pt x="20618" y="0"/>
                  </a:moveTo>
                  <a:lnTo>
                    <a:pt x="982" y="0"/>
                  </a:lnTo>
                  <a:cubicBezTo>
                    <a:pt x="439" y="0"/>
                    <a:pt x="0" y="483"/>
                    <a:pt x="0" y="1080"/>
                  </a:cubicBezTo>
                  <a:lnTo>
                    <a:pt x="0" y="20520"/>
                  </a:lnTo>
                  <a:cubicBezTo>
                    <a:pt x="0" y="21117"/>
                    <a:pt x="439" y="21600"/>
                    <a:pt x="982" y="21600"/>
                  </a:cubicBezTo>
                  <a:lnTo>
                    <a:pt x="20618" y="21600"/>
                  </a:lnTo>
                  <a:cubicBezTo>
                    <a:pt x="21161" y="21600"/>
                    <a:pt x="21600" y="21117"/>
                    <a:pt x="21600" y="20520"/>
                  </a:cubicBezTo>
                  <a:lnTo>
                    <a:pt x="21600" y="1080"/>
                  </a:lnTo>
                  <a:cubicBezTo>
                    <a:pt x="21600" y="483"/>
                    <a:pt x="21161" y="0"/>
                    <a:pt x="20618" y="0"/>
                  </a:cubicBezTo>
                </a:path>
              </a:pathLst>
            </a:custGeom>
            <a:grpFill/>
            <a:ln>
              <a:noFill/>
            </a:ln>
          </p:spPr>
          <p:txBody>
            <a:bodyPr lIns="0" tIns="0" rIns="0" bIns="0"/>
            <a:lstStyle/>
            <a:p>
              <a:endParaRPr lang="en-US" sz="900">
                <a:solidFill>
                  <a:prstClr val="black"/>
                </a:solidFill>
              </a:endParaRPr>
            </a:p>
          </p:txBody>
        </p:sp>
        <p:sp>
          <p:nvSpPr>
            <p:cNvPr id="16" name="AutoShape 80"/>
            <p:cNvSpPr/>
            <p:nvPr/>
          </p:nvSpPr>
          <p:spPr bwMode="auto">
            <a:xfrm>
              <a:off x="9391650" y="1749425"/>
              <a:ext cx="87313" cy="87313"/>
            </a:xfrm>
            <a:custGeom>
              <a:avLst/>
              <a:gdLst/>
              <a:ahLst/>
              <a:cxnLst/>
              <a:rect l="0" t="0" r="r" b="b"/>
              <a:pathLst>
                <a:path w="21600" h="21600">
                  <a:moveTo>
                    <a:pt x="10800" y="3600"/>
                  </a:moveTo>
                  <a:cubicBezTo>
                    <a:pt x="14769" y="3600"/>
                    <a:pt x="18000" y="6827"/>
                    <a:pt x="18000" y="10800"/>
                  </a:cubicBezTo>
                  <a:cubicBezTo>
                    <a:pt x="18000" y="14769"/>
                    <a:pt x="14769" y="18000"/>
                    <a:pt x="10800" y="18000"/>
                  </a:cubicBezTo>
                  <a:cubicBezTo>
                    <a:pt x="6831" y="18000"/>
                    <a:pt x="3600" y="14769"/>
                    <a:pt x="3600" y="10800"/>
                  </a:cubicBezTo>
                  <a:cubicBezTo>
                    <a:pt x="3600" y="6827"/>
                    <a:pt x="6831" y="3600"/>
                    <a:pt x="10800" y="3600"/>
                  </a:cubicBezTo>
                  <a:moveTo>
                    <a:pt x="10800" y="21600"/>
                  </a:moveTo>
                  <a:cubicBezTo>
                    <a:pt x="16766" y="21600"/>
                    <a:pt x="21600" y="16763"/>
                    <a:pt x="21600" y="10800"/>
                  </a:cubicBezTo>
                  <a:cubicBezTo>
                    <a:pt x="21600" y="4834"/>
                    <a:pt x="16766" y="0"/>
                    <a:pt x="10800" y="0"/>
                  </a:cubicBezTo>
                  <a:cubicBezTo>
                    <a:pt x="4834" y="0"/>
                    <a:pt x="0" y="4834"/>
                    <a:pt x="0" y="10800"/>
                  </a:cubicBezTo>
                  <a:cubicBezTo>
                    <a:pt x="0" y="16763"/>
                    <a:pt x="4834" y="21600"/>
                    <a:pt x="10800" y="21600"/>
                  </a:cubicBezTo>
                </a:path>
              </a:pathLst>
            </a:custGeom>
            <a:grpFill/>
            <a:ln>
              <a:noFill/>
            </a:ln>
          </p:spPr>
          <p:txBody>
            <a:bodyPr lIns="0" tIns="0" rIns="0" bIns="0"/>
            <a:lstStyle/>
            <a:p>
              <a:endParaRPr lang="en-US" sz="900">
                <a:solidFill>
                  <a:prstClr val="black"/>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844740" y="144846"/>
            <a:ext cx="1377300" cy="523220"/>
          </a:xfrm>
          <a:prstGeom prst="rect">
            <a:avLst/>
          </a:prstGeom>
          <a:noFill/>
        </p:spPr>
        <p:txBody>
          <a:bodyPr wrap="none" rtlCol="0">
            <a:spAutoFit/>
          </a:bodyPr>
          <a:lstStyle/>
          <a:p>
            <a:r>
              <a:rPr lang="zh-CN" altLang="en-US" sz="2800" b="1" spc="300" dirty="0">
                <a:solidFill>
                  <a:prstClr val="black">
                    <a:lumMod val="65000"/>
                    <a:lumOff val="35000"/>
                  </a:prstClr>
                </a:solidFill>
              </a:rPr>
              <a:t>源程序</a:t>
            </a:r>
          </a:p>
        </p:txBody>
      </p:sp>
      <p:sp>
        <p:nvSpPr>
          <p:cNvPr id="48" name="文本框 47">
            <a:extLst>
              <a:ext uri="{FF2B5EF4-FFF2-40B4-BE49-F238E27FC236}">
                <a16:creationId xmlns:a16="http://schemas.microsoft.com/office/drawing/2014/main" id="{48638934-50DC-4004-B30E-DD913965AD9E}"/>
              </a:ext>
            </a:extLst>
          </p:cNvPr>
          <p:cNvSpPr txBox="1"/>
          <p:nvPr/>
        </p:nvSpPr>
        <p:spPr>
          <a:xfrm>
            <a:off x="3580107" y="1204227"/>
            <a:ext cx="3890075" cy="5262979"/>
          </a:xfrm>
          <a:prstGeom prst="rect">
            <a:avLst/>
          </a:prstGeom>
          <a:noFill/>
        </p:spPr>
        <p:txBody>
          <a:bodyPr wrap="square" rtlCol="0">
            <a:spAutoFit/>
          </a:bodyPr>
          <a:lstStyle/>
          <a:p>
            <a:r>
              <a:rPr lang="en-US" altLang="zh-CN" sz="2400" kern="0" dirty="0">
                <a:solidFill>
                  <a:srgbClr val="808080"/>
                </a:solidFill>
                <a:latin typeface="新宋体" panose="02010609030101010101" pitchFamily="49" charset="-122"/>
                <a:ea typeface="等线" panose="02010600030101010101" pitchFamily="2" charset="-122"/>
                <a:cs typeface="新宋体" panose="02010609030101010101" pitchFamily="49" charset="-122"/>
              </a:rPr>
              <a:t>#include</a:t>
            </a:r>
            <a:r>
              <a:rPr lang="en-US" altLang="zh-CN" sz="2400" kern="0" dirty="0">
                <a:solidFill>
                  <a:srgbClr val="A31515"/>
                </a:solidFill>
                <a:latin typeface="新宋体" panose="02010609030101010101" pitchFamily="49" charset="-122"/>
                <a:ea typeface="等线" panose="02010600030101010101" pitchFamily="2" charset="-122"/>
                <a:cs typeface="新宋体" panose="02010609030101010101" pitchFamily="49" charset="-122"/>
              </a:rPr>
              <a:t>&lt;iostream&gt;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FF"/>
                </a:solidFill>
                <a:latin typeface="新宋体" panose="02010609030101010101" pitchFamily="49" charset="-122"/>
                <a:ea typeface="等线" panose="02010600030101010101" pitchFamily="2" charset="-122"/>
                <a:cs typeface="新宋体" panose="02010609030101010101" pitchFamily="49" charset="-122"/>
              </a:rPr>
              <a:t>using</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a:solidFill>
                  <a:srgbClr val="0000FF"/>
                </a:solidFill>
                <a:latin typeface="新宋体" panose="02010609030101010101" pitchFamily="49" charset="-122"/>
                <a:ea typeface="等线" panose="02010600030101010101" pitchFamily="2" charset="-122"/>
                <a:cs typeface="新宋体" panose="02010609030101010101" pitchFamily="49" charset="-122"/>
              </a:rPr>
              <a:t>namespace</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std;</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FF"/>
                </a:solidFill>
                <a:latin typeface="新宋体" panose="02010609030101010101" pitchFamily="49" charset="-122"/>
                <a:ea typeface="等线" panose="02010600030101010101" pitchFamily="2" charset="-122"/>
                <a:cs typeface="新宋体" panose="02010609030101010101" pitchFamily="49" charset="-122"/>
              </a:rPr>
              <a:t>int</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main(){</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a:solidFill>
                  <a:srgbClr val="0000FF"/>
                </a:solidFill>
                <a:latin typeface="新宋体" panose="02010609030101010101" pitchFamily="49" charset="-122"/>
                <a:ea typeface="等线" panose="02010600030101010101" pitchFamily="2" charset="-122"/>
                <a:cs typeface="新宋体" panose="02010609030101010101" pitchFamily="49" charset="-122"/>
              </a:rPr>
              <a:t>int</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err="1">
                <a:solidFill>
                  <a:srgbClr val="000000"/>
                </a:solidFill>
                <a:latin typeface="新宋体" panose="02010609030101010101" pitchFamily="49" charset="-122"/>
                <a:ea typeface="等线" panose="02010600030101010101" pitchFamily="2" charset="-122"/>
                <a:cs typeface="新宋体" panose="02010609030101010101" pitchFamily="49" charset="-122"/>
              </a:rPr>
              <a:t>i</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n, f;</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err="1">
                <a:solidFill>
                  <a:srgbClr val="000000"/>
                </a:solidFill>
                <a:latin typeface="新宋体" panose="02010609030101010101" pitchFamily="49" charset="-122"/>
                <a:ea typeface="等线" panose="02010600030101010101" pitchFamily="2" charset="-122"/>
                <a:cs typeface="新宋体" panose="02010609030101010101" pitchFamily="49" charset="-122"/>
              </a:rPr>
              <a:t>cin</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a:solidFill>
                  <a:srgbClr val="008080"/>
                </a:solidFill>
                <a:latin typeface="新宋体" panose="02010609030101010101" pitchFamily="49" charset="-122"/>
                <a:ea typeface="等线" panose="02010600030101010101" pitchFamily="2" charset="-122"/>
                <a:cs typeface="新宋体" panose="02010609030101010101" pitchFamily="49" charset="-122"/>
              </a:rPr>
              <a:t>&gt;&gt;</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n;</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err="1">
                <a:solidFill>
                  <a:srgbClr val="000000"/>
                </a:solidFill>
                <a:latin typeface="新宋体" panose="02010609030101010101" pitchFamily="49" charset="-122"/>
                <a:ea typeface="等线" panose="02010600030101010101" pitchFamily="2" charset="-122"/>
                <a:cs typeface="新宋体" panose="02010609030101010101" pitchFamily="49" charset="-122"/>
              </a:rPr>
              <a:t>i</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 2;</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f = 1;</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a:solidFill>
                  <a:srgbClr val="0000FF"/>
                </a:solidFill>
                <a:latin typeface="新宋体" panose="02010609030101010101" pitchFamily="49" charset="-122"/>
                <a:ea typeface="等线" panose="02010600030101010101" pitchFamily="2" charset="-122"/>
                <a:cs typeface="新宋体" panose="02010609030101010101" pitchFamily="49" charset="-122"/>
              </a:rPr>
              <a:t>while</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err="1">
                <a:solidFill>
                  <a:srgbClr val="000000"/>
                </a:solidFill>
                <a:latin typeface="新宋体" panose="02010609030101010101" pitchFamily="49" charset="-122"/>
                <a:ea typeface="等线" panose="02010600030101010101" pitchFamily="2" charset="-122"/>
                <a:cs typeface="新宋体" panose="02010609030101010101" pitchFamily="49" charset="-122"/>
              </a:rPr>
              <a:t>i</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&lt;= n){</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f = f * </a:t>
            </a:r>
            <a:r>
              <a:rPr lang="en-US" altLang="zh-CN" sz="2400" kern="0" dirty="0" err="1">
                <a:solidFill>
                  <a:srgbClr val="000000"/>
                </a:solidFill>
                <a:latin typeface="新宋体" panose="02010609030101010101" pitchFamily="49" charset="-122"/>
                <a:ea typeface="等线" panose="02010600030101010101" pitchFamily="2" charset="-122"/>
                <a:cs typeface="新宋体" panose="02010609030101010101" pitchFamily="49" charset="-122"/>
              </a:rPr>
              <a:t>i</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err="1">
                <a:solidFill>
                  <a:srgbClr val="000000"/>
                </a:solidFill>
                <a:latin typeface="新宋体" panose="02010609030101010101" pitchFamily="49" charset="-122"/>
                <a:ea typeface="等线" panose="02010600030101010101" pitchFamily="2" charset="-122"/>
                <a:cs typeface="新宋体" panose="02010609030101010101" pitchFamily="49" charset="-122"/>
              </a:rPr>
              <a:t>i</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 </a:t>
            </a:r>
            <a:r>
              <a:rPr lang="en-US" altLang="zh-CN" sz="2400" kern="0" dirty="0" err="1">
                <a:solidFill>
                  <a:srgbClr val="000000"/>
                </a:solidFill>
                <a:latin typeface="新宋体" panose="02010609030101010101" pitchFamily="49" charset="-122"/>
                <a:ea typeface="等线" panose="02010600030101010101" pitchFamily="2" charset="-122"/>
                <a:cs typeface="新宋体" panose="02010609030101010101" pitchFamily="49" charset="-122"/>
              </a:rPr>
              <a:t>i</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+ 1;</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err="1">
                <a:solidFill>
                  <a:srgbClr val="000000"/>
                </a:solidFill>
                <a:latin typeface="新宋体" panose="02010609030101010101" pitchFamily="49" charset="-122"/>
                <a:ea typeface="等线" panose="02010600030101010101" pitchFamily="2" charset="-122"/>
                <a:cs typeface="新宋体" panose="02010609030101010101" pitchFamily="49" charset="-122"/>
              </a:rPr>
              <a:t>cout</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a:solidFill>
                  <a:srgbClr val="008080"/>
                </a:solidFill>
                <a:latin typeface="新宋体" panose="02010609030101010101" pitchFamily="49" charset="-122"/>
                <a:ea typeface="等线" panose="02010600030101010101" pitchFamily="2" charset="-122"/>
                <a:cs typeface="新宋体" panose="02010609030101010101" pitchFamily="49" charset="-122"/>
              </a:rPr>
              <a:t>&lt;&lt;</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f </a:t>
            </a:r>
            <a:r>
              <a:rPr lang="en-US" altLang="zh-CN" sz="2400" kern="0" dirty="0">
                <a:solidFill>
                  <a:srgbClr val="008080"/>
                </a:solidFill>
                <a:latin typeface="新宋体" panose="02010609030101010101" pitchFamily="49" charset="-122"/>
                <a:ea typeface="等线" panose="02010600030101010101" pitchFamily="2" charset="-122"/>
                <a:cs typeface="新宋体" panose="02010609030101010101" pitchFamily="49" charset="-122"/>
              </a:rPr>
              <a:t>&lt;&lt;</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err="1">
                <a:solidFill>
                  <a:srgbClr val="000000"/>
                </a:solidFill>
                <a:latin typeface="新宋体" panose="02010609030101010101" pitchFamily="49" charset="-122"/>
                <a:ea typeface="等线" panose="02010600030101010101" pitchFamily="2" charset="-122"/>
                <a:cs typeface="新宋体" panose="02010609030101010101" pitchFamily="49" charset="-122"/>
              </a:rPr>
              <a:t>endl</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a:t>
            </a:r>
            <a:r>
              <a:rPr lang="en-US" altLang="zh-CN" sz="2400" kern="0" dirty="0">
                <a:solidFill>
                  <a:srgbClr val="0000FF"/>
                </a:solidFill>
                <a:latin typeface="新宋体" panose="02010609030101010101" pitchFamily="49" charset="-122"/>
                <a:ea typeface="等线" panose="02010600030101010101" pitchFamily="2" charset="-122"/>
                <a:cs typeface="新宋体" panose="02010609030101010101" pitchFamily="49" charset="-122"/>
              </a:rPr>
              <a:t>return</a:t>
            </a: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 0;</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2400" kern="0" dirty="0">
                <a:solidFill>
                  <a:srgbClr val="000000"/>
                </a:solidFill>
                <a:latin typeface="新宋体" panose="02010609030101010101" pitchFamily="49" charset="-122"/>
                <a:ea typeface="等线" panose="02010600030101010101" pitchFamily="2" charset="-122"/>
                <a:cs typeface="新宋体" panose="02010609030101010101" pitchFamily="49" charset="-122"/>
              </a:rPr>
              <a:t>}</a:t>
            </a:r>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844740" y="144846"/>
            <a:ext cx="1774845" cy="523220"/>
          </a:xfrm>
          <a:prstGeom prst="rect">
            <a:avLst/>
          </a:prstGeom>
          <a:noFill/>
        </p:spPr>
        <p:txBody>
          <a:bodyPr wrap="none" rtlCol="0">
            <a:spAutoFit/>
          </a:bodyPr>
          <a:lstStyle/>
          <a:p>
            <a:r>
              <a:rPr lang="zh-CN" altLang="en-US" sz="2800" b="1" spc="300" dirty="0">
                <a:solidFill>
                  <a:prstClr val="black">
                    <a:lumMod val="65000"/>
                    <a:lumOff val="35000"/>
                  </a:prstClr>
                </a:solidFill>
              </a:rPr>
              <a:t>预处理器</a:t>
            </a:r>
          </a:p>
        </p:txBody>
      </p:sp>
      <p:sp>
        <p:nvSpPr>
          <p:cNvPr id="2" name="文本框 1">
            <a:extLst>
              <a:ext uri="{FF2B5EF4-FFF2-40B4-BE49-F238E27FC236}">
                <a16:creationId xmlns:a16="http://schemas.microsoft.com/office/drawing/2014/main" id="{D61C905C-3B1D-4CC7-9F3D-F08BC13651B4}"/>
              </a:ext>
            </a:extLst>
          </p:cNvPr>
          <p:cNvSpPr txBox="1"/>
          <p:nvPr/>
        </p:nvSpPr>
        <p:spPr>
          <a:xfrm>
            <a:off x="1338020" y="1860475"/>
            <a:ext cx="9515959" cy="3970318"/>
          </a:xfrm>
          <a:prstGeom prst="rect">
            <a:avLst/>
          </a:prstGeom>
          <a:noFill/>
        </p:spPr>
        <p:txBody>
          <a:bodyPr wrap="square" rtlCol="0">
            <a:spAutoFit/>
          </a:bodyPr>
          <a:lstStyle/>
          <a:p>
            <a:r>
              <a:rPr lang="zh-CN" altLang="zh-CN" dirty="0"/>
              <a:t>预处理器在编译之前执行，预处理器拥有源文件翻译能力</a:t>
            </a:r>
            <a:r>
              <a:rPr lang="zh-CN" altLang="en-US" dirty="0"/>
              <a:t>，</a:t>
            </a:r>
            <a:r>
              <a:rPr lang="zh-CN" altLang="zh-CN" dirty="0"/>
              <a:t>主要进行以下过程：</a:t>
            </a:r>
            <a:endParaRPr lang="en-US" altLang="zh-CN" dirty="0"/>
          </a:p>
          <a:p>
            <a:endParaRPr lang="zh-CN" altLang="zh-CN" dirty="0"/>
          </a:p>
          <a:p>
            <a:pPr marL="342900" indent="-342900">
              <a:buFont typeface="+mj-lt"/>
              <a:buAutoNum type="arabicPeriod"/>
            </a:pPr>
            <a:r>
              <a:rPr lang="zh-CN" altLang="zh-CN" dirty="0"/>
              <a:t>将宏定义展开。以实现定义方式，将源文件的各个单独字节，映射为基本源字符集的字符。</a:t>
            </a:r>
          </a:p>
          <a:p>
            <a:pPr marL="342900" lvl="0" indent="-342900">
              <a:buFont typeface="+mj-lt"/>
              <a:buAutoNum type="arabicPeriod"/>
            </a:pPr>
            <a:r>
              <a:rPr lang="zh-CN" altLang="zh-CN" dirty="0"/>
              <a:t>将源文件分解为注释，空白字符（空格、水平制表、换行、垂直制表和换页）的序列，和下列各种预处理记号：</a:t>
            </a:r>
          </a:p>
          <a:p>
            <a:pPr lvl="2"/>
            <a:r>
              <a:rPr lang="en-US" altLang="zh-CN" dirty="0"/>
              <a:t>a) </a:t>
            </a:r>
            <a:r>
              <a:rPr lang="zh-CN" altLang="zh-CN" dirty="0"/>
              <a:t>头文件名，如</a:t>
            </a:r>
            <a:r>
              <a:rPr lang="en-US" altLang="zh-CN" dirty="0"/>
              <a:t> &lt;iostream&gt; </a:t>
            </a:r>
            <a:r>
              <a:rPr lang="zh-CN" altLang="zh-CN" dirty="0"/>
              <a:t>或</a:t>
            </a:r>
            <a:r>
              <a:rPr lang="en-US" altLang="zh-CN" dirty="0"/>
              <a:t> "</a:t>
            </a:r>
            <a:r>
              <a:rPr lang="en-US" altLang="zh-CN" dirty="0" err="1"/>
              <a:t>myfile.h</a:t>
            </a:r>
            <a:r>
              <a:rPr lang="en-US" altLang="zh-CN" dirty="0"/>
              <a:t>"</a:t>
            </a:r>
            <a:endParaRPr lang="zh-CN" altLang="zh-CN" dirty="0"/>
          </a:p>
          <a:p>
            <a:pPr lvl="2"/>
            <a:r>
              <a:rPr lang="en-US" altLang="zh-CN" dirty="0"/>
              <a:t>b) </a:t>
            </a:r>
            <a:r>
              <a:rPr lang="zh-CN" altLang="zh-CN" dirty="0"/>
              <a:t>标识符</a:t>
            </a:r>
          </a:p>
          <a:p>
            <a:pPr lvl="2"/>
            <a:r>
              <a:rPr lang="en-US" altLang="zh-CN" dirty="0"/>
              <a:t>c) </a:t>
            </a:r>
            <a:r>
              <a:rPr lang="zh-CN" altLang="zh-CN" dirty="0"/>
              <a:t>预处理数字</a:t>
            </a:r>
          </a:p>
          <a:p>
            <a:pPr lvl="2"/>
            <a:r>
              <a:rPr lang="en-US" altLang="zh-CN" dirty="0"/>
              <a:t>d) </a:t>
            </a:r>
            <a:r>
              <a:rPr lang="zh-CN" altLang="zh-CN" dirty="0"/>
              <a:t>字符与字符串字面量，包含用户定义的</a:t>
            </a:r>
            <a:r>
              <a:rPr lang="en-US" altLang="zh-CN" dirty="0"/>
              <a:t> (C++11 </a:t>
            </a:r>
            <a:r>
              <a:rPr lang="zh-CN" altLang="zh-CN" dirty="0"/>
              <a:t>起</a:t>
            </a:r>
            <a:r>
              <a:rPr lang="en-US" altLang="zh-CN" dirty="0"/>
              <a:t>)</a:t>
            </a:r>
            <a:endParaRPr lang="zh-CN" altLang="zh-CN" dirty="0"/>
          </a:p>
          <a:p>
            <a:pPr lvl="2"/>
            <a:r>
              <a:rPr lang="en-US" altLang="zh-CN" dirty="0"/>
              <a:t>e) </a:t>
            </a:r>
            <a:r>
              <a:rPr lang="zh-CN" altLang="zh-CN" dirty="0"/>
              <a:t>运算符与标点（包括代用记号），如</a:t>
            </a:r>
            <a:r>
              <a:rPr lang="en-US" altLang="zh-CN" dirty="0"/>
              <a:t> +</a:t>
            </a:r>
            <a:r>
              <a:rPr lang="zh-CN" altLang="zh-CN" dirty="0"/>
              <a:t>、</a:t>
            </a:r>
            <a:r>
              <a:rPr lang="en-US" altLang="zh-CN" dirty="0"/>
              <a:t>&lt;&lt;=</a:t>
            </a:r>
            <a:r>
              <a:rPr lang="zh-CN" altLang="zh-CN" dirty="0"/>
              <a:t>、</a:t>
            </a:r>
            <a:r>
              <a:rPr lang="en-US" altLang="zh-CN" dirty="0"/>
              <a:t>&lt;%</a:t>
            </a:r>
            <a:r>
              <a:rPr lang="zh-CN" altLang="zh-CN" dirty="0"/>
              <a:t>、</a:t>
            </a:r>
            <a:r>
              <a:rPr lang="en-US" altLang="zh-CN" dirty="0"/>
              <a:t>## </a:t>
            </a:r>
            <a:r>
              <a:rPr lang="zh-CN" altLang="zh-CN" dirty="0"/>
              <a:t>或</a:t>
            </a:r>
            <a:r>
              <a:rPr lang="en-US" altLang="zh-CN" dirty="0"/>
              <a:t> and</a:t>
            </a:r>
            <a:endParaRPr lang="zh-CN" altLang="zh-CN" dirty="0"/>
          </a:p>
          <a:p>
            <a:pPr lvl="2"/>
            <a:r>
              <a:rPr lang="en-US" altLang="zh-CN" dirty="0"/>
              <a:t>f) </a:t>
            </a:r>
            <a:r>
              <a:rPr lang="zh-CN" altLang="zh-CN" dirty="0"/>
              <a:t>不属于任何其他类别的单独非空白字符</a:t>
            </a:r>
          </a:p>
          <a:p>
            <a:pPr marL="342900" indent="-342900">
              <a:buFont typeface="+mj-lt"/>
              <a:buAutoNum type="arabicPeriod"/>
            </a:pPr>
            <a:r>
              <a:rPr lang="zh-CN" altLang="zh-CN" dirty="0"/>
              <a:t>以一个空格字符替换每段注释。</a:t>
            </a:r>
          </a:p>
          <a:p>
            <a:pPr marL="342900" indent="-342900">
              <a:buFont typeface="+mj-lt"/>
              <a:buAutoNum type="arabicPeriod"/>
            </a:pPr>
            <a:r>
              <a:rPr lang="en-US" altLang="zh-CN" dirty="0"/>
              <a:t>#include</a:t>
            </a:r>
            <a:r>
              <a:rPr lang="zh-CN" altLang="zh-CN" dirty="0"/>
              <a:t>指令所引入的每个文件都经历阶段</a:t>
            </a:r>
            <a:r>
              <a:rPr lang="en-US" altLang="zh-CN" dirty="0"/>
              <a:t>1</a:t>
            </a:r>
            <a:r>
              <a:rPr lang="zh-CN" altLang="zh-CN" dirty="0"/>
              <a:t>到</a:t>
            </a:r>
            <a:r>
              <a:rPr lang="en-US" altLang="zh-CN" dirty="0"/>
              <a:t>3</a:t>
            </a:r>
            <a:r>
              <a:rPr lang="zh-CN" altLang="zh-CN" dirty="0"/>
              <a:t>的处理，递归执行。此阶段结束时，从源码移除所有预处理器指令。</a:t>
            </a:r>
            <a:endParaRPr lang="zh-CN" altLang="en-US" dirty="0"/>
          </a:p>
        </p:txBody>
      </p:sp>
    </p:spTree>
    <p:extLst>
      <p:ext uri="{BB962C8B-B14F-4D97-AF65-F5344CB8AC3E}">
        <p14:creationId xmlns:p14="http://schemas.microsoft.com/office/powerpoint/2010/main" val="20878164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7">
      <a:dk1>
        <a:sysClr val="windowText" lastClr="000000"/>
      </a:dk1>
      <a:lt1>
        <a:sysClr val="window" lastClr="FFFFFF"/>
      </a:lt1>
      <a:dk2>
        <a:srgbClr val="44546A"/>
      </a:dk2>
      <a:lt2>
        <a:srgbClr val="E7E6E6"/>
      </a:lt2>
      <a:accent1>
        <a:srgbClr val="461B40"/>
      </a:accent1>
      <a:accent2>
        <a:srgbClr val="46366E"/>
      </a:accent2>
      <a:accent3>
        <a:srgbClr val="9F5775"/>
      </a:accent3>
      <a:accent4>
        <a:srgbClr val="6C4878"/>
      </a:accent4>
      <a:accent5>
        <a:srgbClr val="9EB0C9"/>
      </a:accent5>
      <a:accent6>
        <a:srgbClr val="8873BA"/>
      </a:accent6>
      <a:hlink>
        <a:srgbClr val="0563C1"/>
      </a:hlink>
      <a:folHlink>
        <a:srgbClr val="954F72"/>
      </a:folHlink>
    </a:clrScheme>
    <a:fontScheme name="自定义 1">
      <a:majorFont>
        <a:latin typeface="Calibri Light"/>
        <a:ea typeface="宋体"/>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1652</Words>
  <Application>Microsoft Office PowerPoint</Application>
  <PresentationFormat>宽屏</PresentationFormat>
  <Paragraphs>170</Paragraphs>
  <Slides>29</Slides>
  <Notes>1</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29</vt:i4>
      </vt:variant>
    </vt:vector>
  </HeadingPairs>
  <TitlesOfParts>
    <vt:vector size="39" baseType="lpstr">
      <vt:lpstr>等线</vt:lpstr>
      <vt:lpstr>微软雅黑</vt:lpstr>
      <vt:lpstr>新宋体</vt:lpstr>
      <vt:lpstr>Arial</vt:lpstr>
      <vt:lpstr>Calibri</vt:lpstr>
      <vt:lpstr>Calibri Light</vt:lpstr>
      <vt:lpstr>Impact</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皮 春莹</cp:lastModifiedBy>
  <cp:revision>26</cp:revision>
  <dcterms:created xsi:type="dcterms:W3CDTF">2015-11-29T12:18:00Z</dcterms:created>
  <dcterms:modified xsi:type="dcterms:W3CDTF">2019-09-18T14:53:17Z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